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</p:sldMasterIdLst>
  <p:notesMasterIdLst>
    <p:notesMasterId r:id="rId9"/>
  </p:notesMasterIdLst>
  <p:handoutMasterIdLst>
    <p:handoutMasterId r:id="rId10"/>
  </p:handoutMasterIdLst>
  <p:sldIdLst>
    <p:sldId id="343" r:id="rId2"/>
    <p:sldId id="393" r:id="rId3"/>
    <p:sldId id="394" r:id="rId4"/>
    <p:sldId id="395" r:id="rId5"/>
    <p:sldId id="396" r:id="rId6"/>
    <p:sldId id="397" r:id="rId7"/>
    <p:sldId id="398" r:id="rId8"/>
  </p:sldIdLst>
  <p:sldSz cx="9906000" cy="6858000" type="A4"/>
  <p:notesSz cx="6797675" cy="9928225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sz="1000" b="1" kern="1200">
        <a:solidFill>
          <a:srgbClr val="000000"/>
        </a:solidFill>
        <a:latin typeface="Arial" pitchFamily="34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000" b="1" kern="1200">
        <a:solidFill>
          <a:srgbClr val="000000"/>
        </a:solidFill>
        <a:latin typeface="Arial" pitchFamily="34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000" b="1" kern="1200">
        <a:solidFill>
          <a:srgbClr val="000000"/>
        </a:solidFill>
        <a:latin typeface="Arial" pitchFamily="34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000" b="1" kern="1200">
        <a:solidFill>
          <a:srgbClr val="000000"/>
        </a:solidFill>
        <a:latin typeface="Arial" pitchFamily="34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000" b="1" kern="1200">
        <a:solidFill>
          <a:srgbClr val="000000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1000" b="1" kern="1200">
        <a:solidFill>
          <a:srgbClr val="000000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1000" b="1" kern="1200">
        <a:solidFill>
          <a:srgbClr val="000000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1000" b="1" kern="1200">
        <a:solidFill>
          <a:srgbClr val="000000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1000" b="1" kern="1200">
        <a:solidFill>
          <a:srgbClr val="000000"/>
        </a:solidFill>
        <a:latin typeface="Arial" pitchFamily="34" charset="0"/>
        <a:ea typeface="ＭＳ Ｐゴシック" pitchFamily="34" charset="-128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RCEP" initials="MS" lastIdx="1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73ACFF"/>
    <a:srgbClr val="777777"/>
    <a:srgbClr val="4D4D4D"/>
    <a:srgbClr val="CC3399"/>
    <a:srgbClr val="CC3300"/>
    <a:srgbClr val="FF9999"/>
    <a:srgbClr val="FFCCCC"/>
    <a:srgbClr val="FFE7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171" autoAdjust="0"/>
    <p:restoredTop sz="88421" autoAdjust="0"/>
  </p:normalViewPr>
  <p:slideViewPr>
    <p:cSldViewPr>
      <p:cViewPr varScale="1">
        <p:scale>
          <a:sx n="92" d="100"/>
          <a:sy n="92" d="100"/>
        </p:scale>
        <p:origin x="-1344" y="-102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9" d="100"/>
          <a:sy n="99" d="100"/>
        </p:scale>
        <p:origin x="-714" y="-114"/>
      </p:cViewPr>
      <p:guideLst>
        <p:guide orient="horz" pos="3128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6400" cy="49688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89575" tIns="44787" rIns="89575" bIns="44787" numCol="1" anchor="t" anchorCtr="0" compatLnSpc="1">
            <a:prstTxWarp prst="textNoShape">
              <a:avLst/>
            </a:prstTxWarp>
          </a:bodyPr>
          <a:lstStyle>
            <a:lvl1pPr algn="l" defTabSz="897817">
              <a:defRPr sz="1200" b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89575" tIns="44787" rIns="89575" bIns="44787" numCol="1" anchor="t" anchorCtr="0" compatLnSpc="1">
            <a:prstTxWarp prst="textNoShape">
              <a:avLst/>
            </a:prstTxWarp>
          </a:bodyPr>
          <a:lstStyle>
            <a:lvl1pPr algn="r" defTabSz="897817">
              <a:defRPr sz="1200" b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31339"/>
            <a:ext cx="2946400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89575" tIns="44787" rIns="89575" bIns="44787" numCol="1" anchor="b" anchorCtr="0" compatLnSpc="1">
            <a:prstTxWarp prst="textNoShape">
              <a:avLst/>
            </a:prstTxWarp>
          </a:bodyPr>
          <a:lstStyle>
            <a:lvl1pPr algn="l" defTabSz="897817">
              <a:defRPr sz="1200" b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9"/>
            <a:ext cx="2946400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89575" tIns="44787" rIns="89575" bIns="44787" numCol="1" anchor="b" anchorCtr="0" compatLnSpc="1">
            <a:prstTxWarp prst="textNoShape">
              <a:avLst/>
            </a:prstTxWarp>
          </a:bodyPr>
          <a:lstStyle>
            <a:lvl1pPr algn="r" defTabSz="897817">
              <a:defRPr sz="1200" b="0">
                <a:solidFill>
                  <a:schemeClr val="tx1"/>
                </a:solidFill>
                <a:latin typeface="Times New Roman" pitchFamily="18" charset="0"/>
                <a:ea typeface="ＭＳ Ｐゴシック" pitchFamily="16" charset="-128"/>
                <a:cs typeface="+mn-cs"/>
              </a:defRPr>
            </a:lvl1pPr>
          </a:lstStyle>
          <a:p>
            <a:pPr>
              <a:defRPr/>
            </a:pPr>
            <a:fld id="{2C124923-711F-4B44-B7FC-AED71EE3CBA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090051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6400" cy="49688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89575" tIns="44787" rIns="89575" bIns="44787" numCol="1" anchor="t" anchorCtr="0" compatLnSpc="1">
            <a:prstTxWarp prst="textNoShape">
              <a:avLst/>
            </a:prstTxWarp>
          </a:bodyPr>
          <a:lstStyle>
            <a:lvl1pPr algn="l" defTabSz="897817">
              <a:defRPr sz="1200" b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89575" tIns="44787" rIns="89575" bIns="44787" numCol="1" anchor="t" anchorCtr="0" compatLnSpc="1">
            <a:prstTxWarp prst="textNoShape">
              <a:avLst/>
            </a:prstTxWarp>
          </a:bodyPr>
          <a:lstStyle>
            <a:lvl1pPr algn="r" defTabSz="897817">
              <a:defRPr sz="1200" b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14375" y="744538"/>
            <a:ext cx="537845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4" y="4716465"/>
            <a:ext cx="4984750" cy="44672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89575" tIns="44787" rIns="89575" bIns="4478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31339"/>
            <a:ext cx="2946400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89575" tIns="44787" rIns="89575" bIns="44787" numCol="1" anchor="b" anchorCtr="0" compatLnSpc="1">
            <a:prstTxWarp prst="textNoShape">
              <a:avLst/>
            </a:prstTxWarp>
          </a:bodyPr>
          <a:lstStyle>
            <a:lvl1pPr algn="l" defTabSz="897817">
              <a:defRPr sz="1200" b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9"/>
            <a:ext cx="2946400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89575" tIns="44787" rIns="89575" bIns="44787" numCol="1" anchor="b" anchorCtr="0" compatLnSpc="1">
            <a:prstTxWarp prst="textNoShape">
              <a:avLst/>
            </a:prstTxWarp>
          </a:bodyPr>
          <a:lstStyle>
            <a:lvl1pPr algn="r" defTabSz="897817">
              <a:defRPr sz="1200" b="0">
                <a:solidFill>
                  <a:schemeClr val="tx1"/>
                </a:solidFill>
                <a:latin typeface="Times New Roman" pitchFamily="18" charset="0"/>
                <a:ea typeface="ＭＳ Ｐゴシック" pitchFamily="16" charset="-128"/>
                <a:cs typeface="+mn-cs"/>
              </a:defRPr>
            </a:lvl1pPr>
          </a:lstStyle>
          <a:p>
            <a:pPr>
              <a:defRPr/>
            </a:pPr>
            <a:fld id="{48BAD595-D739-4283-A2D6-06A8F2A1353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0507106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16" charset="-128"/>
        <a:cs typeface="ＭＳ Ｐゴシック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ＭＳ Ｐゴシック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ＭＳ Ｐゴシック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ＭＳ Ｐゴシック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ＭＳ Ｐゴシック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4" name="Espace réservé des commentaires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6817" marR="0" lvl="1" indent="-226817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fr-FR" sz="1400" dirty="0">
              <a:ea typeface="ＭＳ Ｐゴシック" pitchFamily="34" charset="-128"/>
            </a:endParaRPr>
          </a:p>
        </p:txBody>
      </p:sp>
      <p:sp>
        <p:nvSpPr>
          <p:cNvPr id="18435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97817">
              <a:defRPr sz="1000" b="1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</a:defRPr>
            </a:lvl1pPr>
            <a:lvl2pPr marL="737155" indent="-283521" defTabSz="897817">
              <a:defRPr sz="1000" b="1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34085" indent="-226817" defTabSz="897817">
              <a:defRPr sz="1000" b="1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</a:defRPr>
            </a:lvl3pPr>
            <a:lvl4pPr marL="1587718" indent="-226817" defTabSz="897817">
              <a:defRPr sz="1000" b="1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41352" indent="-226817" defTabSz="897817">
              <a:defRPr sz="1000" b="1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</a:defRPr>
            </a:lvl5pPr>
            <a:lvl6pPr marL="2494986" indent="-226817" defTabSz="897817" fontAlgn="base">
              <a:spcBef>
                <a:spcPct val="0"/>
              </a:spcBef>
              <a:spcAft>
                <a:spcPct val="0"/>
              </a:spcAft>
              <a:defRPr sz="1000" b="1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48620" indent="-226817" defTabSz="897817" fontAlgn="base">
              <a:spcBef>
                <a:spcPct val="0"/>
              </a:spcBef>
              <a:spcAft>
                <a:spcPct val="0"/>
              </a:spcAft>
              <a:defRPr sz="1000" b="1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02254" indent="-226817" defTabSz="897817" fontAlgn="base">
              <a:spcBef>
                <a:spcPct val="0"/>
              </a:spcBef>
              <a:spcAft>
                <a:spcPct val="0"/>
              </a:spcAft>
              <a:defRPr sz="1000" b="1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55888" indent="-226817" defTabSz="897817" fontAlgn="base">
              <a:spcBef>
                <a:spcPct val="0"/>
              </a:spcBef>
              <a:spcAft>
                <a:spcPct val="0"/>
              </a:spcAft>
              <a:defRPr sz="1000" b="1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9AD35249-E0C9-413A-83BC-47E730AC67D9}" type="slidenum">
              <a:rPr lang="fr-FR" sz="1200" b="0">
                <a:solidFill>
                  <a:schemeClr val="tx1"/>
                </a:solidFill>
                <a:latin typeface="Times New Roman" pitchFamily="18" charset="0"/>
              </a:rPr>
              <a:pPr/>
              <a:t>2</a:t>
            </a:fld>
            <a:endParaRPr lang="fr-FR" sz="1200" b="0">
              <a:solidFill>
                <a:schemeClr val="tx1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4" name="Espace réservé des commentaires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6817" marR="0" lvl="1" indent="-226817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fr-FR" sz="1400" dirty="0">
              <a:ea typeface="ＭＳ Ｐゴシック" pitchFamily="34" charset="-128"/>
            </a:endParaRPr>
          </a:p>
        </p:txBody>
      </p:sp>
      <p:sp>
        <p:nvSpPr>
          <p:cNvPr id="18435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97817">
              <a:defRPr sz="1000" b="1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</a:defRPr>
            </a:lvl1pPr>
            <a:lvl2pPr marL="737155" indent="-283521" defTabSz="897817">
              <a:defRPr sz="1000" b="1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34085" indent="-226817" defTabSz="897817">
              <a:defRPr sz="1000" b="1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</a:defRPr>
            </a:lvl3pPr>
            <a:lvl4pPr marL="1587718" indent="-226817" defTabSz="897817">
              <a:defRPr sz="1000" b="1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41352" indent="-226817" defTabSz="897817">
              <a:defRPr sz="1000" b="1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</a:defRPr>
            </a:lvl5pPr>
            <a:lvl6pPr marL="2494986" indent="-226817" defTabSz="897817" fontAlgn="base">
              <a:spcBef>
                <a:spcPct val="0"/>
              </a:spcBef>
              <a:spcAft>
                <a:spcPct val="0"/>
              </a:spcAft>
              <a:defRPr sz="1000" b="1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48620" indent="-226817" defTabSz="897817" fontAlgn="base">
              <a:spcBef>
                <a:spcPct val="0"/>
              </a:spcBef>
              <a:spcAft>
                <a:spcPct val="0"/>
              </a:spcAft>
              <a:defRPr sz="1000" b="1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02254" indent="-226817" defTabSz="897817" fontAlgn="base">
              <a:spcBef>
                <a:spcPct val="0"/>
              </a:spcBef>
              <a:spcAft>
                <a:spcPct val="0"/>
              </a:spcAft>
              <a:defRPr sz="1000" b="1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55888" indent="-226817" defTabSz="897817" fontAlgn="base">
              <a:spcBef>
                <a:spcPct val="0"/>
              </a:spcBef>
              <a:spcAft>
                <a:spcPct val="0"/>
              </a:spcAft>
              <a:defRPr sz="1000" b="1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9AD35249-E0C9-413A-83BC-47E730AC67D9}" type="slidenum">
              <a:rPr lang="fr-FR" sz="1200" b="0">
                <a:solidFill>
                  <a:schemeClr val="tx1"/>
                </a:solidFill>
                <a:latin typeface="Times New Roman" pitchFamily="18" charset="0"/>
              </a:rPr>
              <a:pPr/>
              <a:t>3</a:t>
            </a:fld>
            <a:endParaRPr lang="fr-FR" sz="1200" b="0">
              <a:solidFill>
                <a:schemeClr val="tx1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4" name="Espace réservé des commentaires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6817" marR="0" lvl="1" indent="-226817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fr-FR" sz="1400" dirty="0">
              <a:ea typeface="ＭＳ Ｐゴシック" pitchFamily="34" charset="-128"/>
            </a:endParaRPr>
          </a:p>
        </p:txBody>
      </p:sp>
      <p:sp>
        <p:nvSpPr>
          <p:cNvPr id="18435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97817">
              <a:defRPr sz="1000" b="1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</a:defRPr>
            </a:lvl1pPr>
            <a:lvl2pPr marL="737155" indent="-283521" defTabSz="897817">
              <a:defRPr sz="1000" b="1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34085" indent="-226817" defTabSz="897817">
              <a:defRPr sz="1000" b="1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</a:defRPr>
            </a:lvl3pPr>
            <a:lvl4pPr marL="1587718" indent="-226817" defTabSz="897817">
              <a:defRPr sz="1000" b="1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41352" indent="-226817" defTabSz="897817">
              <a:defRPr sz="1000" b="1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</a:defRPr>
            </a:lvl5pPr>
            <a:lvl6pPr marL="2494986" indent="-226817" defTabSz="897817" fontAlgn="base">
              <a:spcBef>
                <a:spcPct val="0"/>
              </a:spcBef>
              <a:spcAft>
                <a:spcPct val="0"/>
              </a:spcAft>
              <a:defRPr sz="1000" b="1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48620" indent="-226817" defTabSz="897817" fontAlgn="base">
              <a:spcBef>
                <a:spcPct val="0"/>
              </a:spcBef>
              <a:spcAft>
                <a:spcPct val="0"/>
              </a:spcAft>
              <a:defRPr sz="1000" b="1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02254" indent="-226817" defTabSz="897817" fontAlgn="base">
              <a:spcBef>
                <a:spcPct val="0"/>
              </a:spcBef>
              <a:spcAft>
                <a:spcPct val="0"/>
              </a:spcAft>
              <a:defRPr sz="1000" b="1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55888" indent="-226817" defTabSz="897817" fontAlgn="base">
              <a:spcBef>
                <a:spcPct val="0"/>
              </a:spcBef>
              <a:spcAft>
                <a:spcPct val="0"/>
              </a:spcAft>
              <a:defRPr sz="1000" b="1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9AD35249-E0C9-413A-83BC-47E730AC67D9}" type="slidenum">
              <a:rPr lang="fr-FR" sz="1200" b="0">
                <a:solidFill>
                  <a:schemeClr val="tx1"/>
                </a:solidFill>
                <a:latin typeface="Times New Roman" pitchFamily="18" charset="0"/>
              </a:rPr>
              <a:pPr/>
              <a:t>4</a:t>
            </a:fld>
            <a:endParaRPr lang="fr-FR" sz="1200" b="0">
              <a:solidFill>
                <a:schemeClr val="tx1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4" name="Espace réservé des commentaires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6817" marR="0" lvl="1" indent="-226817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fr-FR" sz="1400" dirty="0">
              <a:ea typeface="ＭＳ Ｐゴシック" pitchFamily="34" charset="-128"/>
            </a:endParaRPr>
          </a:p>
        </p:txBody>
      </p:sp>
      <p:sp>
        <p:nvSpPr>
          <p:cNvPr id="18435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97817">
              <a:defRPr sz="1000" b="1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</a:defRPr>
            </a:lvl1pPr>
            <a:lvl2pPr marL="737155" indent="-283521" defTabSz="897817">
              <a:defRPr sz="1000" b="1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34085" indent="-226817" defTabSz="897817">
              <a:defRPr sz="1000" b="1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</a:defRPr>
            </a:lvl3pPr>
            <a:lvl4pPr marL="1587718" indent="-226817" defTabSz="897817">
              <a:defRPr sz="1000" b="1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41352" indent="-226817" defTabSz="897817">
              <a:defRPr sz="1000" b="1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</a:defRPr>
            </a:lvl5pPr>
            <a:lvl6pPr marL="2494986" indent="-226817" defTabSz="897817" fontAlgn="base">
              <a:spcBef>
                <a:spcPct val="0"/>
              </a:spcBef>
              <a:spcAft>
                <a:spcPct val="0"/>
              </a:spcAft>
              <a:defRPr sz="1000" b="1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48620" indent="-226817" defTabSz="897817" fontAlgn="base">
              <a:spcBef>
                <a:spcPct val="0"/>
              </a:spcBef>
              <a:spcAft>
                <a:spcPct val="0"/>
              </a:spcAft>
              <a:defRPr sz="1000" b="1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02254" indent="-226817" defTabSz="897817" fontAlgn="base">
              <a:spcBef>
                <a:spcPct val="0"/>
              </a:spcBef>
              <a:spcAft>
                <a:spcPct val="0"/>
              </a:spcAft>
              <a:defRPr sz="1000" b="1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55888" indent="-226817" defTabSz="897817" fontAlgn="base">
              <a:spcBef>
                <a:spcPct val="0"/>
              </a:spcBef>
              <a:spcAft>
                <a:spcPct val="0"/>
              </a:spcAft>
              <a:defRPr sz="1000" b="1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9AD35249-E0C9-413A-83BC-47E730AC67D9}" type="slidenum">
              <a:rPr lang="fr-FR" sz="1200" b="0">
                <a:solidFill>
                  <a:schemeClr val="tx1"/>
                </a:solidFill>
                <a:latin typeface="Times New Roman" pitchFamily="18" charset="0"/>
              </a:rPr>
              <a:pPr/>
              <a:t>5</a:t>
            </a:fld>
            <a:endParaRPr lang="fr-FR" sz="1200" b="0">
              <a:solidFill>
                <a:schemeClr val="tx1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4" name="Espace réservé des commentaires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6817" indent="-226817"/>
            <a:endParaRPr lang="fr-FR" sz="1400" dirty="0">
              <a:ea typeface="ＭＳ Ｐゴシック" pitchFamily="34" charset="-128"/>
            </a:endParaRPr>
          </a:p>
        </p:txBody>
      </p:sp>
      <p:sp>
        <p:nvSpPr>
          <p:cNvPr id="18435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97817">
              <a:defRPr sz="1000" b="1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</a:defRPr>
            </a:lvl1pPr>
            <a:lvl2pPr marL="737155" indent="-283521" defTabSz="897817">
              <a:defRPr sz="1000" b="1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34085" indent="-226817" defTabSz="897817">
              <a:defRPr sz="1000" b="1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</a:defRPr>
            </a:lvl3pPr>
            <a:lvl4pPr marL="1587718" indent="-226817" defTabSz="897817">
              <a:defRPr sz="1000" b="1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41352" indent="-226817" defTabSz="897817">
              <a:defRPr sz="1000" b="1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</a:defRPr>
            </a:lvl5pPr>
            <a:lvl6pPr marL="2494986" indent="-226817" defTabSz="897817" fontAlgn="base">
              <a:spcBef>
                <a:spcPct val="0"/>
              </a:spcBef>
              <a:spcAft>
                <a:spcPct val="0"/>
              </a:spcAft>
              <a:defRPr sz="1000" b="1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48620" indent="-226817" defTabSz="897817" fontAlgn="base">
              <a:spcBef>
                <a:spcPct val="0"/>
              </a:spcBef>
              <a:spcAft>
                <a:spcPct val="0"/>
              </a:spcAft>
              <a:defRPr sz="1000" b="1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02254" indent="-226817" defTabSz="897817" fontAlgn="base">
              <a:spcBef>
                <a:spcPct val="0"/>
              </a:spcBef>
              <a:spcAft>
                <a:spcPct val="0"/>
              </a:spcAft>
              <a:defRPr sz="1000" b="1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55888" indent="-226817" defTabSz="897817" fontAlgn="base">
              <a:spcBef>
                <a:spcPct val="0"/>
              </a:spcBef>
              <a:spcAft>
                <a:spcPct val="0"/>
              </a:spcAft>
              <a:defRPr sz="1000" b="1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9AD35249-E0C9-413A-83BC-47E730AC67D9}" type="slidenum">
              <a:rPr lang="fr-FR" sz="1200" b="0">
                <a:solidFill>
                  <a:schemeClr val="tx1"/>
                </a:solidFill>
                <a:latin typeface="Times New Roman" pitchFamily="18" charset="0"/>
              </a:rPr>
              <a:pPr/>
              <a:t>6</a:t>
            </a:fld>
            <a:endParaRPr lang="fr-FR" sz="1200" b="0">
              <a:solidFill>
                <a:schemeClr val="tx1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19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D98452-4353-48B4-A91F-25BD8B4553B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206318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113588" y="115888"/>
            <a:ext cx="2160587" cy="6192837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31825" y="115888"/>
            <a:ext cx="6329363" cy="6192837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19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B600CC-170D-4DB3-BCF3-3209231D33A1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613997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/>
          </p:nvPr>
        </p:nvSpPr>
        <p:spPr>
          <a:xfrm>
            <a:off x="631825" y="115888"/>
            <a:ext cx="8642350" cy="6192837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3" name="Rectangle 19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E86D26-E765-4537-90D6-7F1FA8434F4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99623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Rectangle 19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B09E14-32AB-4DC1-AF16-047F4219EDE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885191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Rectangle 19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5D7FBA-0F8F-4F97-A3BF-9D536692296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23958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704850" y="1196975"/>
            <a:ext cx="4208463" cy="51117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065713" y="1196975"/>
            <a:ext cx="4208462" cy="51117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19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62B797-B449-49D4-85EF-DCA7EB0A320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183846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Rectangle 19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033E7A-C369-4F59-A1CE-47C0E102FC1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35386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Rectangle 19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050267-105A-4E9F-B550-8B35F205809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53383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9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2F2A1D-9C0A-4817-85F6-AB02D8B5C19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278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19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EFFD88-A903-4ABC-8BB8-7893F9E830F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86117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19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7BAE5A-76AE-4ECD-9DC3-65F20151A3B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11229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19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CC0939-7002-4D43-87A2-68CF2AE87F4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067347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07"/>
          <p:cNvSpPr>
            <a:spLocks noGrp="1" noChangeArrowheads="1"/>
          </p:cNvSpPr>
          <p:nvPr>
            <p:ph type="body" idx="1"/>
          </p:nvPr>
        </p:nvSpPr>
        <p:spPr bwMode="auto">
          <a:xfrm>
            <a:off x="704850" y="1196975"/>
            <a:ext cx="8569325" cy="5111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5" tIns="45713" rIns="91425" bIns="457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</p:txBody>
      </p:sp>
      <p:sp>
        <p:nvSpPr>
          <p:cNvPr id="1027" name="Rectangle 111"/>
          <p:cNvSpPr>
            <a:spLocks noGrp="1" noChangeArrowheads="1"/>
          </p:cNvSpPr>
          <p:nvPr>
            <p:ph type="title"/>
          </p:nvPr>
        </p:nvSpPr>
        <p:spPr bwMode="auto">
          <a:xfrm>
            <a:off x="631825" y="115888"/>
            <a:ext cx="8642350" cy="79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5" tIns="45713" rIns="91425" bIns="45713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 du masque</a:t>
            </a:r>
          </a:p>
        </p:txBody>
      </p:sp>
      <p:sp>
        <p:nvSpPr>
          <p:cNvPr id="3265" name="Rectangle 19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400925" y="6526213"/>
            <a:ext cx="2016125" cy="28733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rgbClr val="777777"/>
                </a:solidFill>
                <a:latin typeface="Arial" charset="0"/>
                <a:ea typeface="ＭＳ Ｐゴシック" pitchFamily="16" charset="-128"/>
                <a:cs typeface="+mn-cs"/>
              </a:defRPr>
            </a:lvl1pPr>
          </a:lstStyle>
          <a:p>
            <a:pPr>
              <a:defRPr/>
            </a:pPr>
            <a:fld id="{49DE8187-8B3A-4E3C-9654-11EBA469F48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sp>
        <p:nvSpPr>
          <p:cNvPr id="1029" name="Rectangle 202"/>
          <p:cNvSpPr>
            <a:spLocks noChangeArrowheads="1"/>
          </p:cNvSpPr>
          <p:nvPr userDrawn="1"/>
        </p:nvSpPr>
        <p:spPr bwMode="auto">
          <a:xfrm>
            <a:off x="0" y="908050"/>
            <a:ext cx="1481138" cy="144463"/>
          </a:xfrm>
          <a:prstGeom prst="rect">
            <a:avLst/>
          </a:prstGeom>
          <a:solidFill>
            <a:srgbClr val="A8BFD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fr-FR">
              <a:latin typeface="Arial" charset="0"/>
              <a:ea typeface="+mn-ea"/>
            </a:endParaRPr>
          </a:p>
        </p:txBody>
      </p:sp>
      <p:sp>
        <p:nvSpPr>
          <p:cNvPr id="1030" name="Rectangle 203"/>
          <p:cNvSpPr>
            <a:spLocks noChangeArrowheads="1"/>
          </p:cNvSpPr>
          <p:nvPr userDrawn="1"/>
        </p:nvSpPr>
        <p:spPr bwMode="auto">
          <a:xfrm>
            <a:off x="1481138" y="908050"/>
            <a:ext cx="158750" cy="144463"/>
          </a:xfrm>
          <a:prstGeom prst="rect">
            <a:avLst/>
          </a:prstGeom>
          <a:solidFill>
            <a:srgbClr val="CD002B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fr-FR">
              <a:latin typeface="Arial" charset="0"/>
              <a:ea typeface="+mn-ea"/>
            </a:endParaRPr>
          </a:p>
        </p:txBody>
      </p:sp>
      <p:sp>
        <p:nvSpPr>
          <p:cNvPr id="1031" name="Rectangle 204"/>
          <p:cNvSpPr>
            <a:spLocks noChangeArrowheads="1"/>
          </p:cNvSpPr>
          <p:nvPr userDrawn="1"/>
        </p:nvSpPr>
        <p:spPr bwMode="auto">
          <a:xfrm>
            <a:off x="1639888" y="908050"/>
            <a:ext cx="792162" cy="144463"/>
          </a:xfrm>
          <a:prstGeom prst="rect">
            <a:avLst/>
          </a:prstGeom>
          <a:solidFill>
            <a:srgbClr val="70A3D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fr-FR">
              <a:latin typeface="Arial" charset="0"/>
              <a:ea typeface="+mn-ea"/>
            </a:endParaRPr>
          </a:p>
        </p:txBody>
      </p:sp>
      <p:sp>
        <p:nvSpPr>
          <p:cNvPr id="1032" name="Rectangle 205"/>
          <p:cNvSpPr>
            <a:spLocks noChangeArrowheads="1"/>
          </p:cNvSpPr>
          <p:nvPr userDrawn="1"/>
        </p:nvSpPr>
        <p:spPr bwMode="auto">
          <a:xfrm>
            <a:off x="3368675" y="908050"/>
            <a:ext cx="1541463" cy="144463"/>
          </a:xfrm>
          <a:prstGeom prst="rect">
            <a:avLst/>
          </a:prstGeom>
          <a:solidFill>
            <a:srgbClr val="B8C9D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fr-FR">
              <a:latin typeface="Arial" charset="0"/>
              <a:ea typeface="+mn-ea"/>
            </a:endParaRPr>
          </a:p>
        </p:txBody>
      </p:sp>
      <p:sp>
        <p:nvSpPr>
          <p:cNvPr id="1033" name="Rectangle 206"/>
          <p:cNvSpPr>
            <a:spLocks noChangeArrowheads="1"/>
          </p:cNvSpPr>
          <p:nvPr userDrawn="1"/>
        </p:nvSpPr>
        <p:spPr bwMode="auto">
          <a:xfrm>
            <a:off x="2576513" y="908050"/>
            <a:ext cx="647700" cy="144463"/>
          </a:xfrm>
          <a:prstGeom prst="rect">
            <a:avLst/>
          </a:prstGeom>
          <a:solidFill>
            <a:srgbClr val="92B1CE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fr-FR">
              <a:latin typeface="Arial" charset="0"/>
              <a:ea typeface="+mn-ea"/>
            </a:endParaRPr>
          </a:p>
        </p:txBody>
      </p:sp>
      <p:grpSp>
        <p:nvGrpSpPr>
          <p:cNvPr id="1034" name="Groupe 218"/>
          <p:cNvGrpSpPr>
            <a:grpSpLocks/>
          </p:cNvGrpSpPr>
          <p:nvPr userDrawn="1"/>
        </p:nvGrpSpPr>
        <p:grpSpPr bwMode="auto">
          <a:xfrm>
            <a:off x="9490075" y="2636838"/>
            <a:ext cx="71438" cy="4221162"/>
            <a:chOff x="5978" y="1661"/>
            <a:chExt cx="45" cy="2659"/>
          </a:xfrm>
        </p:grpSpPr>
        <p:sp>
          <p:nvSpPr>
            <p:cNvPr id="1036" name="Rectangle 213"/>
            <p:cNvSpPr>
              <a:spLocks noChangeArrowheads="1"/>
            </p:cNvSpPr>
            <p:nvPr userDrawn="1"/>
          </p:nvSpPr>
          <p:spPr bwMode="auto">
            <a:xfrm rot="-5400000">
              <a:off x="5685" y="3998"/>
              <a:ext cx="618" cy="45"/>
            </a:xfrm>
            <a:prstGeom prst="rect">
              <a:avLst/>
            </a:prstGeom>
            <a:solidFill>
              <a:srgbClr val="A8BFD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fr-FR">
                <a:latin typeface="Arial" charset="0"/>
                <a:ea typeface="+mn-ea"/>
              </a:endParaRPr>
            </a:p>
          </p:txBody>
        </p:sp>
        <p:sp>
          <p:nvSpPr>
            <p:cNvPr id="1037" name="Rectangle 214"/>
            <p:cNvSpPr>
              <a:spLocks noChangeArrowheads="1"/>
            </p:cNvSpPr>
            <p:nvPr userDrawn="1"/>
          </p:nvSpPr>
          <p:spPr bwMode="auto">
            <a:xfrm rot="-5400000">
              <a:off x="5932" y="3611"/>
              <a:ext cx="136" cy="45"/>
            </a:xfrm>
            <a:prstGeom prst="rect">
              <a:avLst/>
            </a:prstGeom>
            <a:solidFill>
              <a:srgbClr val="CD002B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fr-FR">
                <a:latin typeface="Arial" charset="0"/>
                <a:ea typeface="+mn-ea"/>
              </a:endParaRPr>
            </a:p>
          </p:txBody>
        </p:sp>
        <p:sp>
          <p:nvSpPr>
            <p:cNvPr id="1038" name="Rectangle 215"/>
            <p:cNvSpPr>
              <a:spLocks noChangeArrowheads="1"/>
            </p:cNvSpPr>
            <p:nvPr userDrawn="1"/>
          </p:nvSpPr>
          <p:spPr bwMode="auto">
            <a:xfrm rot="-5400000">
              <a:off x="5774" y="3317"/>
              <a:ext cx="453" cy="45"/>
            </a:xfrm>
            <a:prstGeom prst="rect">
              <a:avLst/>
            </a:prstGeom>
            <a:solidFill>
              <a:srgbClr val="70A3D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fr-FR">
                <a:latin typeface="Arial" charset="0"/>
                <a:ea typeface="+mn-ea"/>
              </a:endParaRPr>
            </a:p>
          </p:txBody>
        </p:sp>
        <p:sp>
          <p:nvSpPr>
            <p:cNvPr id="1039" name="Rectangle 216"/>
            <p:cNvSpPr>
              <a:spLocks noChangeArrowheads="1"/>
            </p:cNvSpPr>
            <p:nvPr userDrawn="1"/>
          </p:nvSpPr>
          <p:spPr bwMode="auto">
            <a:xfrm rot="-5400000">
              <a:off x="5493" y="2147"/>
              <a:ext cx="998" cy="45"/>
            </a:xfrm>
            <a:prstGeom prst="rect">
              <a:avLst/>
            </a:prstGeom>
            <a:solidFill>
              <a:srgbClr val="B8C9D9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fr-FR">
                <a:latin typeface="Arial" charset="0"/>
                <a:ea typeface="+mn-ea"/>
              </a:endParaRPr>
            </a:p>
          </p:txBody>
        </p:sp>
        <p:sp>
          <p:nvSpPr>
            <p:cNvPr id="1040" name="Rectangle 217"/>
            <p:cNvSpPr>
              <a:spLocks noChangeArrowheads="1"/>
            </p:cNvSpPr>
            <p:nvPr userDrawn="1"/>
          </p:nvSpPr>
          <p:spPr bwMode="auto">
            <a:xfrm rot="-5400000">
              <a:off x="5819" y="2863"/>
              <a:ext cx="363" cy="45"/>
            </a:xfrm>
            <a:prstGeom prst="rect">
              <a:avLst/>
            </a:prstGeom>
            <a:solidFill>
              <a:srgbClr val="92B1CE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fr-FR">
                <a:latin typeface="Arial" charset="0"/>
                <a:ea typeface="+mn-ea"/>
              </a:endParaRPr>
            </a:p>
          </p:txBody>
        </p:sp>
      </p:grpSp>
      <p:pic>
        <p:nvPicPr>
          <p:cNvPr id="1035" name="Image 219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" y="6484938"/>
            <a:ext cx="1871663" cy="328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hf hdr="0" ftr="0" dt="0"/>
  <p:txStyles>
    <p:titleStyle>
      <a:lvl1pPr algn="just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>
          <a:solidFill>
            <a:srgbClr val="4A5D70"/>
          </a:solidFill>
          <a:latin typeface="+mj-lt"/>
          <a:ea typeface="ＭＳ Ｐゴシック" pitchFamily="16" charset="-128"/>
          <a:cs typeface="ＭＳ Ｐゴシック"/>
        </a:defRPr>
      </a:lvl1pPr>
      <a:lvl2pPr algn="just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>
          <a:solidFill>
            <a:srgbClr val="4A5D70"/>
          </a:solidFill>
          <a:latin typeface="Arial" charset="0"/>
          <a:ea typeface="ＭＳ Ｐゴシック" pitchFamily="16" charset="-128"/>
          <a:cs typeface="ＭＳ Ｐゴシック"/>
        </a:defRPr>
      </a:lvl2pPr>
      <a:lvl3pPr algn="just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>
          <a:solidFill>
            <a:srgbClr val="4A5D70"/>
          </a:solidFill>
          <a:latin typeface="Arial" charset="0"/>
          <a:ea typeface="ＭＳ Ｐゴシック" pitchFamily="16" charset="-128"/>
          <a:cs typeface="ＭＳ Ｐゴシック"/>
        </a:defRPr>
      </a:lvl3pPr>
      <a:lvl4pPr algn="just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>
          <a:solidFill>
            <a:srgbClr val="4A5D70"/>
          </a:solidFill>
          <a:latin typeface="Arial" charset="0"/>
          <a:ea typeface="ＭＳ Ｐゴシック" pitchFamily="16" charset="-128"/>
          <a:cs typeface="ＭＳ Ｐゴシック"/>
        </a:defRPr>
      </a:lvl4pPr>
      <a:lvl5pPr algn="just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>
          <a:solidFill>
            <a:srgbClr val="4A5D70"/>
          </a:solidFill>
          <a:latin typeface="Arial" charset="0"/>
          <a:ea typeface="ＭＳ Ｐゴシック" pitchFamily="16" charset="-128"/>
          <a:cs typeface="ＭＳ Ｐゴシック"/>
        </a:defRPr>
      </a:lvl5pPr>
      <a:lvl6pPr marL="457200" algn="just" rtl="0" fontAlgn="base">
        <a:lnSpc>
          <a:spcPct val="85000"/>
        </a:lnSpc>
        <a:spcBef>
          <a:spcPct val="0"/>
        </a:spcBef>
        <a:spcAft>
          <a:spcPct val="0"/>
        </a:spcAft>
        <a:defRPr>
          <a:solidFill>
            <a:srgbClr val="4A5D70"/>
          </a:solidFill>
          <a:latin typeface="Arial" charset="0"/>
        </a:defRPr>
      </a:lvl6pPr>
      <a:lvl7pPr marL="914400" algn="just" rtl="0" fontAlgn="base">
        <a:lnSpc>
          <a:spcPct val="85000"/>
        </a:lnSpc>
        <a:spcBef>
          <a:spcPct val="0"/>
        </a:spcBef>
        <a:spcAft>
          <a:spcPct val="0"/>
        </a:spcAft>
        <a:defRPr>
          <a:solidFill>
            <a:srgbClr val="4A5D70"/>
          </a:solidFill>
          <a:latin typeface="Arial" charset="0"/>
        </a:defRPr>
      </a:lvl7pPr>
      <a:lvl8pPr marL="1371600" algn="just" rtl="0" fontAlgn="base">
        <a:lnSpc>
          <a:spcPct val="85000"/>
        </a:lnSpc>
        <a:spcBef>
          <a:spcPct val="0"/>
        </a:spcBef>
        <a:spcAft>
          <a:spcPct val="0"/>
        </a:spcAft>
        <a:defRPr>
          <a:solidFill>
            <a:srgbClr val="4A5D70"/>
          </a:solidFill>
          <a:latin typeface="Arial" charset="0"/>
        </a:defRPr>
      </a:lvl8pPr>
      <a:lvl9pPr marL="1828800" algn="just" rtl="0" fontAlgn="base">
        <a:lnSpc>
          <a:spcPct val="85000"/>
        </a:lnSpc>
        <a:spcBef>
          <a:spcPct val="0"/>
        </a:spcBef>
        <a:spcAft>
          <a:spcPct val="0"/>
        </a:spcAft>
        <a:defRPr>
          <a:solidFill>
            <a:srgbClr val="4A5D70"/>
          </a:solidFill>
          <a:latin typeface="Arial" charset="0"/>
        </a:defRPr>
      </a:lvl9pPr>
    </p:titleStyle>
    <p:bodyStyle>
      <a:lvl1pPr marL="342900" indent="-342900" algn="just" rtl="0" eaLnBrk="0" fontAlgn="base" hangingPunct="0">
        <a:spcBef>
          <a:spcPct val="20000"/>
        </a:spcBef>
        <a:spcAft>
          <a:spcPct val="0"/>
        </a:spcAft>
        <a:buClr>
          <a:srgbClr val="D6182A"/>
        </a:buClr>
        <a:buFont typeface="Webdings" pitchFamily="18" charset="2"/>
        <a:buChar char="4"/>
        <a:defRPr sz="1400">
          <a:solidFill>
            <a:srgbClr val="4A5D70"/>
          </a:solidFill>
          <a:latin typeface="+mn-lt"/>
          <a:ea typeface="ＭＳ Ｐゴシック" pitchFamily="16" charset="-128"/>
          <a:cs typeface="ＭＳ Ｐゴシック"/>
        </a:defRPr>
      </a:lvl1pPr>
      <a:lvl2pPr marL="742950" indent="-285750" algn="just" rtl="0" eaLnBrk="0" fontAlgn="base" hangingPunct="0">
        <a:spcBef>
          <a:spcPct val="20000"/>
        </a:spcBef>
        <a:spcAft>
          <a:spcPct val="0"/>
        </a:spcAft>
        <a:buClr>
          <a:srgbClr val="70A3D0"/>
        </a:buClr>
        <a:buFont typeface="Wingdings" pitchFamily="2" charset="2"/>
        <a:buChar char="§"/>
        <a:defRPr sz="1200">
          <a:solidFill>
            <a:srgbClr val="4A5D70"/>
          </a:solidFill>
          <a:latin typeface="+mn-lt"/>
          <a:ea typeface="ＭＳ Ｐゴシック" charset="-128"/>
          <a:cs typeface="ＭＳ Ｐゴシック"/>
        </a:defRPr>
      </a:lvl2pPr>
      <a:lvl3pPr marL="1085850" indent="-228600" algn="just" rtl="0" eaLnBrk="0" fontAlgn="base" hangingPunct="0">
        <a:spcBef>
          <a:spcPct val="20000"/>
        </a:spcBef>
        <a:spcAft>
          <a:spcPct val="0"/>
        </a:spcAft>
        <a:buClr>
          <a:srgbClr val="4A5D70"/>
        </a:buClr>
        <a:buFont typeface="Arial" pitchFamily="34" charset="0"/>
        <a:buChar char="-"/>
        <a:defRPr sz="1000">
          <a:solidFill>
            <a:srgbClr val="4A5D70"/>
          </a:solidFill>
          <a:latin typeface="+mn-lt"/>
          <a:ea typeface="ＭＳ Ｐゴシック" charset="-128"/>
          <a:cs typeface="ＭＳ Ｐゴシック"/>
        </a:defRPr>
      </a:lvl3pPr>
      <a:lvl4pPr marL="1428750" indent="-228600" algn="just" rtl="0" eaLnBrk="0" fontAlgn="base" hangingPunct="0">
        <a:spcBef>
          <a:spcPct val="20000"/>
        </a:spcBef>
        <a:spcAft>
          <a:spcPct val="0"/>
        </a:spcAft>
        <a:buClr>
          <a:srgbClr val="0066CC"/>
        </a:buClr>
        <a:buChar char="•"/>
        <a:defRPr sz="900">
          <a:solidFill>
            <a:srgbClr val="4D4D4D"/>
          </a:solidFill>
          <a:latin typeface="Verdana" pitchFamily="34" charset="0"/>
          <a:ea typeface="ＭＳ Ｐゴシック" charset="-128"/>
          <a:cs typeface="ＭＳ Ｐゴシック"/>
        </a:defRPr>
      </a:lvl4pPr>
      <a:lvl5pPr marL="1771650" indent="-228600" algn="just" rtl="0" eaLnBrk="0" fontAlgn="base" hangingPunct="0">
        <a:spcBef>
          <a:spcPct val="20000"/>
        </a:spcBef>
        <a:spcAft>
          <a:spcPct val="0"/>
        </a:spcAft>
        <a:buClr>
          <a:srgbClr val="0066CC"/>
        </a:buClr>
        <a:buChar char="•"/>
        <a:defRPr sz="800">
          <a:solidFill>
            <a:srgbClr val="4D4D4D"/>
          </a:solidFill>
          <a:latin typeface="Verdana" pitchFamily="34" charset="0"/>
          <a:ea typeface="ＭＳ Ｐゴシック" charset="-128"/>
          <a:cs typeface="ＭＳ Ｐゴシック"/>
        </a:defRPr>
      </a:lvl5pPr>
      <a:lvl6pPr marL="2228850" indent="-228600" algn="just" rtl="0" fontAlgn="base">
        <a:spcBef>
          <a:spcPct val="20000"/>
        </a:spcBef>
        <a:spcAft>
          <a:spcPct val="0"/>
        </a:spcAft>
        <a:buClr>
          <a:srgbClr val="0066CC"/>
        </a:buClr>
        <a:buChar char="•"/>
        <a:defRPr sz="800">
          <a:solidFill>
            <a:srgbClr val="4D4D4D"/>
          </a:solidFill>
          <a:latin typeface="Verdana" pitchFamily="34" charset="0"/>
        </a:defRPr>
      </a:lvl6pPr>
      <a:lvl7pPr marL="2686050" indent="-228600" algn="just" rtl="0" fontAlgn="base">
        <a:spcBef>
          <a:spcPct val="20000"/>
        </a:spcBef>
        <a:spcAft>
          <a:spcPct val="0"/>
        </a:spcAft>
        <a:buClr>
          <a:srgbClr val="0066CC"/>
        </a:buClr>
        <a:buChar char="•"/>
        <a:defRPr sz="800">
          <a:solidFill>
            <a:srgbClr val="4D4D4D"/>
          </a:solidFill>
          <a:latin typeface="Verdana" pitchFamily="34" charset="0"/>
        </a:defRPr>
      </a:lvl7pPr>
      <a:lvl8pPr marL="3143250" indent="-228600" algn="just" rtl="0" fontAlgn="base">
        <a:spcBef>
          <a:spcPct val="20000"/>
        </a:spcBef>
        <a:spcAft>
          <a:spcPct val="0"/>
        </a:spcAft>
        <a:buClr>
          <a:srgbClr val="0066CC"/>
        </a:buClr>
        <a:buChar char="•"/>
        <a:defRPr sz="800">
          <a:solidFill>
            <a:srgbClr val="4D4D4D"/>
          </a:solidFill>
          <a:latin typeface="Verdana" pitchFamily="34" charset="0"/>
        </a:defRPr>
      </a:lvl8pPr>
      <a:lvl9pPr marL="3600450" indent="-228600" algn="just" rtl="0" fontAlgn="base">
        <a:spcBef>
          <a:spcPct val="20000"/>
        </a:spcBef>
        <a:spcAft>
          <a:spcPct val="0"/>
        </a:spcAft>
        <a:buClr>
          <a:srgbClr val="0066CC"/>
        </a:buClr>
        <a:buChar char="•"/>
        <a:defRPr sz="800">
          <a:solidFill>
            <a:srgbClr val="4D4D4D"/>
          </a:solidFill>
          <a:latin typeface="Verdana" pitchFamily="34" charset="0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GB" sz="3200" b="1" dirty="0" smtClean="0">
                <a:ea typeface="ＭＳ Ｐゴシック" pitchFamily="34" charset="-128"/>
              </a:rPr>
              <a:t>Net </a:t>
            </a:r>
            <a:r>
              <a:rPr lang="en-GB" sz="3200" b="1" dirty="0" smtClean="0">
                <a:ea typeface="ＭＳ Ｐゴシック" pitchFamily="34" charset="-128"/>
              </a:rPr>
              <a:t>Neutrality</a:t>
            </a:r>
            <a:br>
              <a:rPr lang="en-GB" sz="3200" b="1" dirty="0" smtClean="0">
                <a:ea typeface="ＭＳ Ｐゴシック" pitchFamily="34" charset="-128"/>
              </a:rPr>
            </a:br>
            <a:r>
              <a:rPr lang="en-GB" sz="1100" dirty="0" smtClean="0">
                <a:ea typeface="ＭＳ Ｐゴシック" pitchFamily="34" charset="-128"/>
              </a:rPr>
              <a:t/>
            </a:r>
            <a:br>
              <a:rPr lang="en-GB" sz="1100" dirty="0" smtClean="0">
                <a:ea typeface="ＭＳ Ｐゴシック" pitchFamily="34" charset="-128"/>
              </a:rPr>
            </a:br>
            <a:r>
              <a:rPr lang="en-GB" sz="3200" i="1" dirty="0" smtClean="0">
                <a:ea typeface="ＭＳ Ｐゴシック" pitchFamily="34" charset="-128"/>
              </a:rPr>
              <a:t>a </a:t>
            </a:r>
            <a:r>
              <a:rPr lang="en-GB" sz="3200" i="1" dirty="0" smtClean="0">
                <a:ea typeface="ＭＳ Ｐゴシック" pitchFamily="34" charset="-128"/>
              </a:rPr>
              <a:t>regulator’s vision</a:t>
            </a:r>
            <a:endParaRPr lang="en-GB" sz="2400" i="1" dirty="0" smtClean="0">
              <a:solidFill>
                <a:srgbClr val="FF0000"/>
              </a:solidFill>
              <a:ea typeface="ＭＳ Ｐゴシック" pitchFamily="34" charset="-128"/>
            </a:endParaRPr>
          </a:p>
        </p:txBody>
      </p:sp>
      <p:sp>
        <p:nvSpPr>
          <p:cNvPr id="16386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sz="1800" dirty="0" smtClean="0">
                <a:ea typeface="ＭＳ Ｐゴシック" pitchFamily="34" charset="-128"/>
              </a:rPr>
              <a:t>February </a:t>
            </a:r>
            <a:r>
              <a:rPr lang="en-GB" sz="1800" dirty="0" smtClean="0">
                <a:ea typeface="ＭＳ Ｐゴシック" pitchFamily="34" charset="-128"/>
              </a:rPr>
              <a:t>27</a:t>
            </a:r>
            <a:r>
              <a:rPr lang="en-GB" sz="1800" baseline="30000" dirty="0" smtClean="0">
                <a:ea typeface="ＭＳ Ｐゴシック" pitchFamily="34" charset="-128"/>
              </a:rPr>
              <a:t>th</a:t>
            </a:r>
            <a:r>
              <a:rPr lang="en-GB" sz="1800" dirty="0" smtClean="0">
                <a:ea typeface="ＭＳ Ｐゴシック" pitchFamily="34" charset="-128"/>
              </a:rPr>
              <a:t>, 2012</a:t>
            </a:r>
            <a:endParaRPr lang="en-GB" sz="1800" dirty="0" smtClean="0">
              <a:ea typeface="ＭＳ Ｐゴシック" pitchFamily="34" charset="-128"/>
            </a:endParaRPr>
          </a:p>
          <a:p>
            <a:r>
              <a:rPr lang="en-GB" sz="1800" dirty="0" smtClean="0">
                <a:ea typeface="ＭＳ Ｐゴシック" pitchFamily="34" charset="-128"/>
              </a:rPr>
              <a:t>Guillaume </a:t>
            </a:r>
            <a:r>
              <a:rPr lang="en-GB" sz="1800" dirty="0" err="1" smtClean="0">
                <a:ea typeface="ＭＳ Ｐゴシック" pitchFamily="34" charset="-128"/>
              </a:rPr>
              <a:t>Mellier</a:t>
            </a:r>
            <a:endParaRPr lang="en-GB" sz="1800" dirty="0" smtClean="0"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93"/>
          <p:cNvSpPr>
            <a:spLocks noGrp="1" noChangeArrowheads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000" b="1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1000" b="1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1000" b="1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1000" b="1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1000" b="1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1000" b="1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1000" b="1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1000" b="1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1000" b="1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5860B4A5-EC38-4CFD-A8A6-29237F455084}" type="slidenum">
              <a:rPr lang="fr-FR" sz="1200" b="0" smtClean="0">
                <a:solidFill>
                  <a:srgbClr val="777777"/>
                </a:solidFill>
              </a:rPr>
              <a:pPr/>
              <a:t>2</a:t>
            </a:fld>
            <a:endParaRPr lang="fr-FR" sz="1200" b="0" smtClean="0">
              <a:solidFill>
                <a:srgbClr val="777777"/>
              </a:solidFill>
            </a:endParaRPr>
          </a:p>
        </p:txBody>
      </p:sp>
      <p:sp>
        <p:nvSpPr>
          <p:cNvPr id="1741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2400" b="1" dirty="0" smtClean="0">
                <a:ea typeface="ＭＳ Ｐゴシック" pitchFamily="34" charset="-128"/>
              </a:rPr>
              <a:t>Net neutrality in Europe: the first milestones</a:t>
            </a:r>
          </a:p>
        </p:txBody>
      </p:sp>
      <p:sp>
        <p:nvSpPr>
          <p:cNvPr id="17411" name="Rectangle 5"/>
          <p:cNvSpPr>
            <a:spLocks noChangeArrowheads="1"/>
          </p:cNvSpPr>
          <p:nvPr/>
        </p:nvSpPr>
        <p:spPr bwMode="auto">
          <a:xfrm>
            <a:off x="228600" y="1196975"/>
            <a:ext cx="9144000" cy="5256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45713" rIns="91425" bIns="45713"/>
          <a:lstStyle/>
          <a:p>
            <a:pPr marL="342900" indent="-342900" algn="just" eaLnBrk="0" hangingPunct="0">
              <a:spcBef>
                <a:spcPct val="20000"/>
              </a:spcBef>
              <a:buClr>
                <a:srgbClr val="D6182A"/>
              </a:buClr>
              <a:buFont typeface="Webdings" pitchFamily="18" charset="2"/>
              <a:buChar char="4"/>
            </a:pPr>
            <a:endParaRPr lang="en-GB" sz="1800" dirty="0" smtClean="0">
              <a:solidFill>
                <a:srgbClr val="4A5D70"/>
              </a:solidFill>
            </a:endParaRPr>
          </a:p>
          <a:p>
            <a:pPr marL="342900" indent="-342900" algn="just" eaLnBrk="0" hangingPunct="0">
              <a:spcBef>
                <a:spcPct val="20000"/>
              </a:spcBef>
              <a:buClr>
                <a:srgbClr val="D6182A"/>
              </a:buClr>
              <a:buFont typeface="Webdings" pitchFamily="18" charset="2"/>
              <a:buChar char="4"/>
            </a:pPr>
            <a:r>
              <a:rPr lang="en-GB" sz="1800" dirty="0" smtClean="0">
                <a:solidFill>
                  <a:srgbClr val="4A5D70"/>
                </a:solidFill>
              </a:rPr>
              <a:t>The “Telecoms Package” – a framework allowing for flexibility</a:t>
            </a:r>
          </a:p>
          <a:p>
            <a:pPr marL="800100" lvl="1" indent="-342900" algn="just" eaLnBrk="0" hangingPunct="0">
              <a:spcBef>
                <a:spcPct val="20000"/>
              </a:spcBef>
              <a:buClr>
                <a:srgbClr val="5CADFF"/>
              </a:buClr>
              <a:buFont typeface="Wingdings" pitchFamily="2" charset="2"/>
              <a:buChar char="§"/>
            </a:pPr>
            <a:r>
              <a:rPr lang="en-GB" sz="1600" b="0" dirty="0" smtClean="0">
                <a:solidFill>
                  <a:srgbClr val="4A5D70"/>
                </a:solidFill>
              </a:rPr>
              <a:t>Not too prescriptive…</a:t>
            </a:r>
          </a:p>
          <a:p>
            <a:pPr marL="800100" lvl="1" indent="-342900" algn="just" eaLnBrk="0" hangingPunct="0">
              <a:spcBef>
                <a:spcPct val="20000"/>
              </a:spcBef>
              <a:buClr>
                <a:srgbClr val="5CADFF"/>
              </a:buClr>
              <a:buFont typeface="Wingdings" pitchFamily="2" charset="2"/>
              <a:buChar char="§"/>
            </a:pPr>
            <a:r>
              <a:rPr lang="en-GB" sz="1600" b="0" dirty="0">
                <a:solidFill>
                  <a:srgbClr val="4A5D70"/>
                </a:solidFill>
              </a:rPr>
              <a:t>While including specific provisions on NN</a:t>
            </a:r>
          </a:p>
          <a:p>
            <a:pPr marL="800100" lvl="1" indent="-342900" algn="just" eaLnBrk="0" hangingPunct="0">
              <a:spcBef>
                <a:spcPct val="20000"/>
              </a:spcBef>
              <a:buClr>
                <a:srgbClr val="5CADFF"/>
              </a:buClr>
              <a:buFont typeface="Wingdings" pitchFamily="2" charset="2"/>
              <a:buChar char="§"/>
            </a:pPr>
            <a:endParaRPr lang="en-GB" sz="1600" b="0" dirty="0" smtClean="0">
              <a:solidFill>
                <a:srgbClr val="4A5D70"/>
              </a:solidFill>
            </a:endParaRPr>
          </a:p>
          <a:p>
            <a:pPr marL="342900" indent="-342900" algn="just" eaLnBrk="0" hangingPunct="0">
              <a:spcBef>
                <a:spcPct val="20000"/>
              </a:spcBef>
              <a:buClr>
                <a:srgbClr val="D6182A"/>
              </a:buClr>
              <a:buFont typeface="Webdings" pitchFamily="18" charset="2"/>
              <a:buChar char="4"/>
            </a:pPr>
            <a:r>
              <a:rPr lang="en-GB" sz="1800" dirty="0" smtClean="0">
                <a:solidFill>
                  <a:srgbClr val="4A5D70"/>
                </a:solidFill>
              </a:rPr>
              <a:t>The EU institutions – taking position on the issue</a:t>
            </a:r>
            <a:endParaRPr lang="en-GB" sz="1800" dirty="0">
              <a:solidFill>
                <a:srgbClr val="4A5D70"/>
              </a:solidFill>
            </a:endParaRPr>
          </a:p>
          <a:p>
            <a:pPr marL="800100" lvl="1" indent="-342900" algn="just" eaLnBrk="0" hangingPunct="0">
              <a:spcBef>
                <a:spcPct val="20000"/>
              </a:spcBef>
              <a:buClr>
                <a:srgbClr val="5CADFF"/>
              </a:buClr>
              <a:buFont typeface="Wingdings" pitchFamily="2" charset="2"/>
              <a:buChar char="§"/>
            </a:pPr>
            <a:r>
              <a:rPr lang="en-GB" sz="1600" b="0" dirty="0" smtClean="0">
                <a:solidFill>
                  <a:srgbClr val="4A5D70"/>
                </a:solidFill>
              </a:rPr>
              <a:t>Commission: no problem at the moment, but acknowledging potential risks</a:t>
            </a:r>
          </a:p>
          <a:p>
            <a:pPr marL="800100" lvl="1" indent="-342900" algn="just" eaLnBrk="0" hangingPunct="0">
              <a:spcBef>
                <a:spcPct val="20000"/>
              </a:spcBef>
              <a:buClr>
                <a:srgbClr val="5CADFF"/>
              </a:buClr>
              <a:buFont typeface="Wingdings" pitchFamily="2" charset="2"/>
              <a:buChar char="§"/>
            </a:pPr>
            <a:r>
              <a:rPr lang="en-GB" sz="1600" b="0" dirty="0" smtClean="0">
                <a:solidFill>
                  <a:srgbClr val="4A5D70"/>
                </a:solidFill>
              </a:rPr>
              <a:t>European Parliament: strong supporter of NN principles</a:t>
            </a:r>
          </a:p>
          <a:p>
            <a:pPr marL="800100" lvl="1" indent="-342900" algn="just" eaLnBrk="0" hangingPunct="0">
              <a:spcBef>
                <a:spcPct val="20000"/>
              </a:spcBef>
              <a:buClr>
                <a:srgbClr val="5CADFF"/>
              </a:buClr>
              <a:buFont typeface="Wingdings" pitchFamily="2" charset="2"/>
              <a:buChar char="§"/>
            </a:pPr>
            <a:r>
              <a:rPr lang="en-GB" sz="1600" b="0" dirty="0" smtClean="0">
                <a:solidFill>
                  <a:srgbClr val="4A5D70"/>
                </a:solidFill>
              </a:rPr>
              <a:t>Council: also calling for pro-activism</a:t>
            </a:r>
          </a:p>
          <a:p>
            <a:pPr marL="800100" lvl="1" indent="-342900" algn="just" eaLnBrk="0" hangingPunct="0">
              <a:spcBef>
                <a:spcPct val="20000"/>
              </a:spcBef>
              <a:buClr>
                <a:srgbClr val="5CADFF"/>
              </a:buClr>
              <a:buFont typeface="Wingdings" pitchFamily="2" charset="2"/>
              <a:buChar char="Ü"/>
            </a:pPr>
            <a:r>
              <a:rPr lang="en-GB" sz="1600" b="0" i="1" dirty="0" smtClean="0">
                <a:solidFill>
                  <a:srgbClr val="4A5D70"/>
                </a:solidFill>
              </a:rPr>
              <a:t>political </a:t>
            </a:r>
            <a:r>
              <a:rPr lang="en-GB" sz="1600" b="0" i="1" dirty="0">
                <a:solidFill>
                  <a:srgbClr val="4A5D70"/>
                </a:solidFill>
              </a:rPr>
              <a:t>support for regulators’ work</a:t>
            </a:r>
            <a:endParaRPr lang="en-GB" sz="1600" b="0" dirty="0" smtClean="0">
              <a:solidFill>
                <a:srgbClr val="4A5D70"/>
              </a:solidFill>
            </a:endParaRPr>
          </a:p>
          <a:p>
            <a:pPr marL="742950" lvl="1" indent="-285750" algn="just" eaLnBrk="0" hangingPunct="0">
              <a:spcBef>
                <a:spcPct val="20000"/>
              </a:spcBef>
              <a:buClr>
                <a:srgbClr val="5CADFF"/>
              </a:buClr>
              <a:buFont typeface="Wingdings" pitchFamily="2" charset="2"/>
              <a:buChar char="Ü"/>
            </a:pPr>
            <a:endParaRPr lang="en-GB" sz="1600" b="0" i="1" dirty="0" smtClean="0">
              <a:solidFill>
                <a:srgbClr val="4A5D70"/>
              </a:solidFill>
            </a:endParaRPr>
          </a:p>
          <a:p>
            <a:pPr marL="342900" indent="-342900" algn="just" eaLnBrk="0" hangingPunct="0">
              <a:spcBef>
                <a:spcPct val="20000"/>
              </a:spcBef>
              <a:buClr>
                <a:srgbClr val="D6182A"/>
              </a:buClr>
              <a:buFont typeface="Webdings" pitchFamily="18" charset="2"/>
              <a:buChar char="4"/>
            </a:pPr>
            <a:r>
              <a:rPr lang="en-GB" sz="1800" dirty="0" smtClean="0">
                <a:solidFill>
                  <a:srgbClr val="4A5D70"/>
                </a:solidFill>
              </a:rPr>
              <a:t>Ground works by BEREC and national regulators</a:t>
            </a:r>
          </a:p>
          <a:p>
            <a:pPr marL="800100" lvl="1" indent="-342900" algn="just" eaLnBrk="0" hangingPunct="0">
              <a:spcBef>
                <a:spcPct val="20000"/>
              </a:spcBef>
              <a:buClr>
                <a:srgbClr val="5CADFF"/>
              </a:buClr>
              <a:buFont typeface="Wingdings" pitchFamily="2" charset="2"/>
              <a:buChar char="§"/>
            </a:pPr>
            <a:r>
              <a:rPr lang="en-GB" sz="1600" b="0" dirty="0" smtClean="0">
                <a:solidFill>
                  <a:srgbClr val="4A5D70"/>
                </a:solidFill>
              </a:rPr>
              <a:t>Building an expertise</a:t>
            </a:r>
          </a:p>
          <a:p>
            <a:pPr marL="800100" lvl="1" indent="-342900" algn="just" eaLnBrk="0" hangingPunct="0">
              <a:spcBef>
                <a:spcPct val="20000"/>
              </a:spcBef>
              <a:buClr>
                <a:srgbClr val="5CADFF"/>
              </a:buClr>
              <a:buFont typeface="Wingdings" pitchFamily="2" charset="2"/>
              <a:buChar char="§"/>
            </a:pPr>
            <a:r>
              <a:rPr lang="en-GB" sz="1600" b="0" dirty="0" smtClean="0">
                <a:solidFill>
                  <a:srgbClr val="4A5D70"/>
                </a:solidFill>
              </a:rPr>
              <a:t>Ensuring consistency across the EU</a:t>
            </a:r>
          </a:p>
        </p:txBody>
      </p:sp>
    </p:spTree>
    <p:extLst>
      <p:ext uri="{BB962C8B-B14F-4D97-AF65-F5344CB8AC3E}">
        <p14:creationId xmlns:p14="http://schemas.microsoft.com/office/powerpoint/2010/main" val="1803750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93"/>
          <p:cNvSpPr>
            <a:spLocks noGrp="1" noChangeArrowheads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000" b="1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1000" b="1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1000" b="1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1000" b="1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1000" b="1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1000" b="1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1000" b="1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1000" b="1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1000" b="1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5860B4A5-EC38-4CFD-A8A6-29237F455084}" type="slidenum">
              <a:rPr lang="fr-FR" sz="1200" b="0" smtClean="0">
                <a:solidFill>
                  <a:srgbClr val="777777"/>
                </a:solidFill>
              </a:rPr>
              <a:pPr/>
              <a:t>3</a:t>
            </a:fld>
            <a:endParaRPr lang="fr-FR" sz="1200" b="0" smtClean="0">
              <a:solidFill>
                <a:srgbClr val="777777"/>
              </a:solidFill>
            </a:endParaRPr>
          </a:p>
        </p:txBody>
      </p:sp>
      <p:sp>
        <p:nvSpPr>
          <p:cNvPr id="1741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2400" b="1" dirty="0" smtClean="0">
                <a:ea typeface="ＭＳ Ｐゴシック" pitchFamily="34" charset="-128"/>
              </a:rPr>
              <a:t>ARCEP’s “10 proposals and recommendations” (2010)</a:t>
            </a:r>
          </a:p>
        </p:txBody>
      </p:sp>
      <p:sp>
        <p:nvSpPr>
          <p:cNvPr id="17411" name="Rectangle 5"/>
          <p:cNvSpPr>
            <a:spLocks noChangeArrowheads="1"/>
          </p:cNvSpPr>
          <p:nvPr/>
        </p:nvSpPr>
        <p:spPr bwMode="auto">
          <a:xfrm>
            <a:off x="228600" y="1196975"/>
            <a:ext cx="9144000" cy="5256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45713" rIns="91425" bIns="45713"/>
          <a:lstStyle/>
          <a:p>
            <a:pPr marL="342900" indent="-342900" eaLnBrk="0" hangingPunct="0">
              <a:spcBef>
                <a:spcPct val="20000"/>
              </a:spcBef>
              <a:buClr>
                <a:srgbClr val="D6182A"/>
              </a:buClr>
              <a:buFont typeface="Webdings" pitchFamily="18" charset="2"/>
              <a:buChar char="4"/>
            </a:pPr>
            <a:r>
              <a:rPr lang="en-GB" sz="1600" dirty="0" smtClean="0">
                <a:solidFill>
                  <a:srgbClr val="4A5D70"/>
                </a:solidFill>
              </a:rPr>
              <a:t>Internet access service should observe net neutrality principles,</a:t>
            </a:r>
            <a:br>
              <a:rPr lang="en-GB" sz="1600" dirty="0" smtClean="0">
                <a:solidFill>
                  <a:srgbClr val="4A5D70"/>
                </a:solidFill>
              </a:rPr>
            </a:br>
            <a:r>
              <a:rPr lang="en-GB" sz="1600" dirty="0" smtClean="0">
                <a:solidFill>
                  <a:srgbClr val="4A5D70"/>
                </a:solidFill>
              </a:rPr>
              <a:t>		while ISPs can innovate with specialized services</a:t>
            </a:r>
          </a:p>
          <a:p>
            <a:pPr marL="800100" lvl="1" indent="-342900" eaLnBrk="0" hangingPunct="0">
              <a:spcBef>
                <a:spcPct val="20000"/>
              </a:spcBef>
              <a:buClr>
                <a:srgbClr val="5CADFF"/>
              </a:buClr>
              <a:buFont typeface="+mj-lt"/>
              <a:buAutoNum type="arabicPeriod"/>
            </a:pPr>
            <a:r>
              <a:rPr lang="en-GB" sz="1400" b="0" dirty="0" smtClean="0">
                <a:solidFill>
                  <a:srgbClr val="4A5D70"/>
                </a:solidFill>
              </a:rPr>
              <a:t>Freedom of use and sufficient quality of internet access service as a rule</a:t>
            </a:r>
          </a:p>
          <a:p>
            <a:pPr marL="800100" lvl="1" indent="-342900" eaLnBrk="0" hangingPunct="0">
              <a:spcBef>
                <a:spcPct val="20000"/>
              </a:spcBef>
              <a:buClr>
                <a:srgbClr val="5CADFF"/>
              </a:buClr>
              <a:buFont typeface="+mj-lt"/>
              <a:buAutoNum type="arabicPeriod"/>
            </a:pPr>
            <a:r>
              <a:rPr lang="en-GB" sz="1400" b="0" dirty="0" smtClean="0">
                <a:solidFill>
                  <a:srgbClr val="4A5D70"/>
                </a:solidFill>
              </a:rPr>
              <a:t>Equivalent treatment between data streams of internet access service as a general rule</a:t>
            </a:r>
          </a:p>
          <a:p>
            <a:pPr marL="800100" lvl="1" indent="-342900" eaLnBrk="0" hangingPunct="0">
              <a:spcBef>
                <a:spcPct val="20000"/>
              </a:spcBef>
              <a:buClr>
                <a:srgbClr val="5CADFF"/>
              </a:buClr>
              <a:buFont typeface="+mj-lt"/>
              <a:buAutoNum type="arabicPeriod"/>
            </a:pPr>
            <a:r>
              <a:rPr lang="en-GB" sz="1400" b="0" dirty="0" smtClean="0">
                <a:solidFill>
                  <a:srgbClr val="4A5D70"/>
                </a:solidFill>
              </a:rPr>
              <a:t>Traffic management of internet access service </a:t>
            </a:r>
            <a:r>
              <a:rPr lang="en-GB" sz="1400" b="0" dirty="0">
                <a:solidFill>
                  <a:srgbClr val="4A5D70"/>
                </a:solidFill>
              </a:rPr>
              <a:t>should remain in any case :</a:t>
            </a:r>
            <a:r>
              <a:rPr lang="en-GB" sz="1400" b="0" dirty="0" smtClean="0">
                <a:solidFill>
                  <a:srgbClr val="4A5D70"/>
                </a:solidFill>
              </a:rPr>
              <a:t/>
            </a:r>
            <a:br>
              <a:rPr lang="en-GB" sz="1400" b="0" dirty="0" smtClean="0">
                <a:solidFill>
                  <a:srgbClr val="4A5D70"/>
                </a:solidFill>
              </a:rPr>
            </a:br>
            <a:r>
              <a:rPr lang="en-GB" sz="1400" b="0" dirty="0" smtClean="0">
                <a:solidFill>
                  <a:srgbClr val="4A5D70"/>
                </a:solidFill>
              </a:rPr>
              <a:t>		</a:t>
            </a:r>
            <a:r>
              <a:rPr lang="en-GB" sz="1400" b="0" i="1" dirty="0" smtClean="0">
                <a:solidFill>
                  <a:srgbClr val="4A5D70"/>
                </a:solidFill>
              </a:rPr>
              <a:t>relevant, efficient, </a:t>
            </a:r>
            <a:r>
              <a:rPr lang="en-GB" sz="1400" b="0" i="1" dirty="0">
                <a:solidFill>
                  <a:srgbClr val="4A5D70"/>
                </a:solidFill>
              </a:rPr>
              <a:t>proportionate, non-discriminatory </a:t>
            </a:r>
            <a:r>
              <a:rPr lang="en-GB" sz="1400" b="0" i="1" dirty="0" smtClean="0">
                <a:solidFill>
                  <a:srgbClr val="4A5D70"/>
                </a:solidFill>
              </a:rPr>
              <a:t>between parties, transparent</a:t>
            </a:r>
          </a:p>
          <a:p>
            <a:pPr marL="800100" lvl="1" indent="-342900" eaLnBrk="0" hangingPunct="0">
              <a:spcBef>
                <a:spcPct val="20000"/>
              </a:spcBef>
              <a:buClr>
                <a:srgbClr val="5CADFF"/>
              </a:buClr>
              <a:buFont typeface="+mj-lt"/>
              <a:buAutoNum type="arabicPeriod"/>
            </a:pPr>
            <a:r>
              <a:rPr lang="en-US" sz="1400" b="0" dirty="0" smtClean="0">
                <a:solidFill>
                  <a:srgbClr val="4A5D70"/>
                </a:solidFill>
              </a:rPr>
              <a:t>Unrestricted specialized (“managed”) services</a:t>
            </a:r>
            <a:br>
              <a:rPr lang="en-US" sz="1400" b="0" dirty="0" smtClean="0">
                <a:solidFill>
                  <a:srgbClr val="4A5D70"/>
                </a:solidFill>
              </a:rPr>
            </a:br>
            <a:r>
              <a:rPr lang="en-US" sz="1400" b="0" dirty="0" smtClean="0">
                <a:solidFill>
                  <a:srgbClr val="4A5D70"/>
                </a:solidFill>
              </a:rPr>
              <a:t>		as </a:t>
            </a:r>
            <a:r>
              <a:rPr lang="en-US" sz="1400" b="0" dirty="0">
                <a:solidFill>
                  <a:srgbClr val="4A5D70"/>
                </a:solidFill>
              </a:rPr>
              <a:t>long as Internet access not degraded below acceptable level</a:t>
            </a:r>
          </a:p>
          <a:p>
            <a:pPr lvl="1" eaLnBrk="0" hangingPunct="0">
              <a:spcBef>
                <a:spcPct val="20000"/>
              </a:spcBef>
              <a:buClr>
                <a:srgbClr val="5CADFF"/>
              </a:buClr>
            </a:pPr>
            <a:endParaRPr lang="en-GB" sz="1400" b="0" dirty="0" smtClean="0">
              <a:solidFill>
                <a:srgbClr val="4A5D70"/>
              </a:solidFill>
            </a:endParaRPr>
          </a:p>
          <a:p>
            <a:pPr marL="342900" indent="-342900" eaLnBrk="0" hangingPunct="0">
              <a:spcBef>
                <a:spcPct val="20000"/>
              </a:spcBef>
              <a:buClr>
                <a:srgbClr val="D6182A"/>
              </a:buClr>
              <a:buFont typeface="Webdings" pitchFamily="18" charset="2"/>
              <a:buChar char="4"/>
            </a:pPr>
            <a:r>
              <a:rPr lang="en-GB" sz="1600" dirty="0" smtClean="0">
                <a:solidFill>
                  <a:srgbClr val="4A5D70"/>
                </a:solidFill>
              </a:rPr>
              <a:t>The regulator needs to foster quality and monitor the market</a:t>
            </a:r>
          </a:p>
          <a:p>
            <a:pPr marL="800100" lvl="1" indent="-342900" eaLnBrk="0" hangingPunct="0">
              <a:spcBef>
                <a:spcPct val="20000"/>
              </a:spcBef>
              <a:buClr>
                <a:srgbClr val="5CADFF"/>
              </a:buClr>
              <a:buFont typeface="+mj-lt"/>
              <a:buAutoNum type="arabicPeriod" startAt="5"/>
            </a:pPr>
            <a:r>
              <a:rPr lang="en-GB" sz="1400" b="0" dirty="0" smtClean="0">
                <a:solidFill>
                  <a:srgbClr val="4A5D70"/>
                </a:solidFill>
              </a:rPr>
              <a:t>Increased transparency (incl. traffic management &amp; quality of service)</a:t>
            </a:r>
          </a:p>
          <a:p>
            <a:pPr marL="800100" lvl="1" indent="-342900" eaLnBrk="0" hangingPunct="0">
              <a:spcBef>
                <a:spcPct val="20000"/>
              </a:spcBef>
              <a:buClr>
                <a:srgbClr val="5CADFF"/>
              </a:buClr>
              <a:buFont typeface="+mj-lt"/>
              <a:buAutoNum type="arabicPeriod" startAt="5"/>
            </a:pPr>
            <a:r>
              <a:rPr lang="en-GB" sz="1400" b="0" dirty="0" smtClean="0">
                <a:solidFill>
                  <a:srgbClr val="4A5D70"/>
                </a:solidFill>
              </a:rPr>
              <a:t>Monitoring traffic management</a:t>
            </a:r>
            <a:endParaRPr lang="en-GB" sz="1400" b="0" dirty="0" smtClean="0">
              <a:solidFill>
                <a:srgbClr val="FF0000"/>
              </a:solidFill>
            </a:endParaRPr>
          </a:p>
          <a:p>
            <a:pPr marL="800100" lvl="1" indent="-342900" eaLnBrk="0" hangingPunct="0">
              <a:spcBef>
                <a:spcPct val="20000"/>
              </a:spcBef>
              <a:buClr>
                <a:srgbClr val="5CADFF"/>
              </a:buClr>
              <a:buFont typeface="+mj-lt"/>
              <a:buAutoNum type="arabicPeriod" startAt="5"/>
            </a:pPr>
            <a:r>
              <a:rPr lang="en-GB" sz="1400" b="0" dirty="0" smtClean="0">
                <a:solidFill>
                  <a:srgbClr val="4A5D70"/>
                </a:solidFill>
              </a:rPr>
              <a:t>Monitoring the quality of the Internet access service</a:t>
            </a:r>
          </a:p>
          <a:p>
            <a:pPr marL="800100" lvl="1" indent="-342900" eaLnBrk="0" hangingPunct="0">
              <a:spcBef>
                <a:spcPct val="20000"/>
              </a:spcBef>
              <a:buClr>
                <a:srgbClr val="5CADFF"/>
              </a:buClr>
              <a:buFont typeface="+mj-lt"/>
              <a:buAutoNum type="arabicPeriod" startAt="5"/>
            </a:pPr>
            <a:r>
              <a:rPr lang="en-GB" sz="1400" b="0" dirty="0" smtClean="0">
                <a:solidFill>
                  <a:srgbClr val="4A5D70"/>
                </a:solidFill>
              </a:rPr>
              <a:t>Monitoring data interconnection market</a:t>
            </a:r>
            <a:endParaRPr lang="en-GB" sz="1400" b="0" dirty="0" smtClean="0">
              <a:solidFill>
                <a:srgbClr val="FF0000"/>
              </a:solidFill>
            </a:endParaRPr>
          </a:p>
          <a:p>
            <a:pPr marL="800100" lvl="1" indent="-342900" eaLnBrk="0" hangingPunct="0">
              <a:spcBef>
                <a:spcPct val="20000"/>
              </a:spcBef>
              <a:buClr>
                <a:srgbClr val="5CADFF"/>
              </a:buClr>
              <a:buFont typeface="Wingdings" pitchFamily="2" charset="2"/>
              <a:buChar char="§"/>
            </a:pPr>
            <a:endParaRPr lang="en-GB" sz="1400" b="0" dirty="0" smtClean="0">
              <a:solidFill>
                <a:srgbClr val="4A5D70"/>
              </a:solidFill>
            </a:endParaRPr>
          </a:p>
          <a:p>
            <a:pPr marL="342900" indent="-342900" eaLnBrk="0" hangingPunct="0">
              <a:spcBef>
                <a:spcPct val="20000"/>
              </a:spcBef>
              <a:buClr>
                <a:srgbClr val="D6182A"/>
              </a:buClr>
              <a:buFont typeface="Webdings" pitchFamily="18" charset="2"/>
              <a:buChar char="4"/>
            </a:pPr>
            <a:r>
              <a:rPr lang="en-GB" sz="1600" dirty="0" smtClean="0">
                <a:solidFill>
                  <a:srgbClr val="4A5D70"/>
                </a:solidFill>
              </a:rPr>
              <a:t>Net neutrality is about the whole value chain, not only ISPs</a:t>
            </a:r>
          </a:p>
          <a:p>
            <a:pPr marL="800100" lvl="1" indent="-342900" eaLnBrk="0" hangingPunct="0">
              <a:spcBef>
                <a:spcPct val="20000"/>
              </a:spcBef>
              <a:buClr>
                <a:srgbClr val="5CADFF"/>
              </a:buClr>
              <a:buFont typeface="+mj-lt"/>
              <a:buAutoNum type="arabicPeriod" startAt="9"/>
            </a:pPr>
            <a:r>
              <a:rPr lang="en-GB" sz="1400" b="0" dirty="0" smtClean="0">
                <a:solidFill>
                  <a:srgbClr val="4A5D70"/>
                </a:solidFill>
              </a:rPr>
              <a:t>Service, application, content vendors play a big role</a:t>
            </a:r>
          </a:p>
          <a:p>
            <a:pPr marL="800100" lvl="1" indent="-342900" eaLnBrk="0" hangingPunct="0">
              <a:spcBef>
                <a:spcPct val="20000"/>
              </a:spcBef>
              <a:buClr>
                <a:srgbClr val="5CADFF"/>
              </a:buClr>
              <a:buFont typeface="+mj-lt"/>
              <a:buAutoNum type="arabicPeriod" startAt="9"/>
            </a:pPr>
            <a:r>
              <a:rPr lang="en-GB" sz="1400" b="0" dirty="0" smtClean="0">
                <a:solidFill>
                  <a:srgbClr val="4A5D70"/>
                </a:solidFill>
              </a:rPr>
              <a:t>Devices should be looked at, too</a:t>
            </a:r>
          </a:p>
          <a:p>
            <a:pPr marL="342900" indent="-342900" eaLnBrk="0" hangingPunct="0">
              <a:spcBef>
                <a:spcPct val="20000"/>
              </a:spcBef>
              <a:buClr>
                <a:srgbClr val="5CADFF"/>
              </a:buClr>
              <a:buFont typeface="Wingdings" pitchFamily="2" charset="2"/>
              <a:buChar char="§"/>
            </a:pPr>
            <a:endParaRPr lang="en-GB" sz="1400" b="0" dirty="0" smtClean="0">
              <a:solidFill>
                <a:srgbClr val="4A5D70"/>
              </a:solidFill>
            </a:endParaRPr>
          </a:p>
          <a:p>
            <a:pPr marL="800100" lvl="1" indent="-342900" eaLnBrk="0" hangingPunct="0">
              <a:spcBef>
                <a:spcPct val="20000"/>
              </a:spcBef>
              <a:buClr>
                <a:srgbClr val="5CADFF"/>
              </a:buClr>
              <a:buFont typeface="Wingdings" pitchFamily="2" charset="2"/>
              <a:buChar char="§"/>
            </a:pPr>
            <a:endParaRPr lang="en-GB" sz="1400" b="0" dirty="0" smtClean="0">
              <a:solidFill>
                <a:srgbClr val="4A5D70"/>
              </a:solidFill>
            </a:endParaRPr>
          </a:p>
          <a:p>
            <a:pPr marL="800100" lvl="1" indent="-342900" eaLnBrk="0" hangingPunct="0">
              <a:spcBef>
                <a:spcPct val="20000"/>
              </a:spcBef>
              <a:buClr>
                <a:srgbClr val="5CADFF"/>
              </a:buClr>
              <a:buFont typeface="Wingdings" pitchFamily="2" charset="2"/>
              <a:buChar char="§"/>
            </a:pPr>
            <a:endParaRPr lang="en-GB" sz="1400" b="0" dirty="0" smtClean="0">
              <a:solidFill>
                <a:srgbClr val="4A5D70"/>
              </a:solidFill>
            </a:endParaRPr>
          </a:p>
          <a:p>
            <a:pPr marL="342900" indent="-342900" eaLnBrk="0" hangingPunct="0">
              <a:spcBef>
                <a:spcPct val="20000"/>
              </a:spcBef>
              <a:buClr>
                <a:srgbClr val="5CADFF"/>
              </a:buClr>
              <a:buFont typeface="Wingdings" pitchFamily="2" charset="2"/>
              <a:buChar char="§"/>
            </a:pPr>
            <a:endParaRPr lang="en-GB" sz="1400" b="0" dirty="0" smtClean="0">
              <a:solidFill>
                <a:srgbClr val="4A5D7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3750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93"/>
          <p:cNvSpPr>
            <a:spLocks noGrp="1" noChangeArrowheads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000" b="1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1000" b="1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1000" b="1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1000" b="1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1000" b="1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1000" b="1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1000" b="1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1000" b="1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1000" b="1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5860B4A5-EC38-4CFD-A8A6-29237F455084}" type="slidenum">
              <a:rPr lang="fr-FR" sz="1200" b="0" smtClean="0">
                <a:solidFill>
                  <a:srgbClr val="777777"/>
                </a:solidFill>
              </a:rPr>
              <a:pPr/>
              <a:t>4</a:t>
            </a:fld>
            <a:endParaRPr lang="fr-FR" sz="1200" b="0" smtClean="0">
              <a:solidFill>
                <a:srgbClr val="777777"/>
              </a:solidFill>
            </a:endParaRPr>
          </a:p>
        </p:txBody>
      </p:sp>
      <p:sp>
        <p:nvSpPr>
          <p:cNvPr id="1741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sz="2400" b="1" dirty="0" smtClean="0">
                <a:ea typeface="ＭＳ Ｐゴシック" pitchFamily="34" charset="-128"/>
              </a:rPr>
              <a:t>Focus: traffic management</a:t>
            </a:r>
          </a:p>
        </p:txBody>
      </p:sp>
      <p:sp>
        <p:nvSpPr>
          <p:cNvPr id="17411" name="Rectangle 5"/>
          <p:cNvSpPr>
            <a:spLocks noChangeArrowheads="1"/>
          </p:cNvSpPr>
          <p:nvPr/>
        </p:nvSpPr>
        <p:spPr bwMode="auto">
          <a:xfrm>
            <a:off x="228600" y="1196975"/>
            <a:ext cx="9144000" cy="5256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45713" rIns="91425" bIns="45713"/>
          <a:lstStyle/>
          <a:p>
            <a:pPr marL="342900" indent="-342900" eaLnBrk="0" hangingPunct="0">
              <a:spcBef>
                <a:spcPct val="20000"/>
              </a:spcBef>
              <a:buClr>
                <a:srgbClr val="D6182A"/>
              </a:buClr>
              <a:buFont typeface="Webdings" pitchFamily="18" charset="2"/>
              <a:buChar char="4"/>
            </a:pPr>
            <a:endParaRPr lang="en-GB" sz="1600" dirty="0" smtClean="0">
              <a:solidFill>
                <a:srgbClr val="4A5D70"/>
              </a:solidFill>
            </a:endParaRPr>
          </a:p>
          <a:p>
            <a:pPr marL="342900" indent="-342900" eaLnBrk="0" hangingPunct="0">
              <a:spcBef>
                <a:spcPct val="20000"/>
              </a:spcBef>
              <a:buClr>
                <a:srgbClr val="D6182A"/>
              </a:buClr>
              <a:buFont typeface="Webdings" pitchFamily="18" charset="2"/>
              <a:buChar char="4"/>
            </a:pPr>
            <a:r>
              <a:rPr lang="en-GB" sz="1600" dirty="0" smtClean="0">
                <a:solidFill>
                  <a:srgbClr val="4A5D70"/>
                </a:solidFill>
              </a:rPr>
              <a:t>Frequent practices, varying from security to prioritization of integrated services</a:t>
            </a:r>
          </a:p>
          <a:p>
            <a:pPr marL="800100" lvl="1" indent="-342900" algn="just" eaLnBrk="0" hangingPunct="0">
              <a:spcBef>
                <a:spcPct val="20000"/>
              </a:spcBef>
              <a:buClr>
                <a:srgbClr val="5CADFF"/>
              </a:buClr>
              <a:buFont typeface="Wingdings" pitchFamily="2" charset="2"/>
              <a:buChar char="§"/>
            </a:pPr>
            <a:r>
              <a:rPr lang="en-GB" sz="1400" b="0" dirty="0" smtClean="0">
                <a:solidFill>
                  <a:srgbClr val="4A5D70"/>
                </a:solidFill>
              </a:rPr>
              <a:t>No bright line</a:t>
            </a:r>
          </a:p>
          <a:p>
            <a:pPr marL="342900" indent="-342900" eaLnBrk="0" hangingPunct="0">
              <a:spcBef>
                <a:spcPct val="20000"/>
              </a:spcBef>
              <a:buClr>
                <a:srgbClr val="D6182A"/>
              </a:buClr>
              <a:buFont typeface="Webdings" pitchFamily="18" charset="2"/>
              <a:buChar char="4"/>
            </a:pPr>
            <a:endParaRPr lang="en-GB" sz="1600" dirty="0" smtClean="0">
              <a:solidFill>
                <a:srgbClr val="4A5D70"/>
              </a:solidFill>
            </a:endParaRPr>
          </a:p>
          <a:p>
            <a:pPr marL="342900" indent="-342900" eaLnBrk="0" hangingPunct="0">
              <a:spcBef>
                <a:spcPct val="20000"/>
              </a:spcBef>
              <a:buClr>
                <a:srgbClr val="D6182A"/>
              </a:buClr>
              <a:buFont typeface="Webdings" pitchFamily="18" charset="2"/>
              <a:buChar char="4"/>
            </a:pPr>
            <a:r>
              <a:rPr lang="en-GB" sz="1600" dirty="0" smtClean="0">
                <a:solidFill>
                  <a:srgbClr val="4A5D70"/>
                </a:solidFill>
              </a:rPr>
              <a:t>ARCEP’s five criteria:</a:t>
            </a:r>
            <a:br>
              <a:rPr lang="en-GB" sz="1600" dirty="0" smtClean="0">
                <a:solidFill>
                  <a:srgbClr val="4A5D70"/>
                </a:solidFill>
              </a:rPr>
            </a:br>
            <a:r>
              <a:rPr lang="en-GB" sz="1600" i="1" dirty="0" smtClean="0">
                <a:solidFill>
                  <a:srgbClr val="4A5D70"/>
                </a:solidFill>
              </a:rPr>
              <a:t>relevance, proportionality, efficiency, non-discrimination between parties, transparency</a:t>
            </a:r>
            <a:endParaRPr lang="en-GB" sz="1600" i="1" dirty="0">
              <a:solidFill>
                <a:srgbClr val="4A5D70"/>
              </a:solidFill>
            </a:endParaRPr>
          </a:p>
          <a:p>
            <a:pPr marL="800100" lvl="1" indent="-342900" algn="just" eaLnBrk="0" hangingPunct="0">
              <a:spcBef>
                <a:spcPct val="20000"/>
              </a:spcBef>
              <a:buClr>
                <a:srgbClr val="5CADFF"/>
              </a:buClr>
              <a:buFont typeface="Wingdings" pitchFamily="2" charset="2"/>
              <a:buChar char="§"/>
            </a:pPr>
            <a:r>
              <a:rPr lang="en-GB" sz="1400" b="0" dirty="0" smtClean="0">
                <a:solidFill>
                  <a:srgbClr val="4A5D70"/>
                </a:solidFill>
              </a:rPr>
              <a:t>Goals matter</a:t>
            </a:r>
          </a:p>
          <a:p>
            <a:pPr marL="800100" lvl="1" indent="-342900" algn="just" eaLnBrk="0" hangingPunct="0">
              <a:spcBef>
                <a:spcPct val="20000"/>
              </a:spcBef>
              <a:buClr>
                <a:srgbClr val="5CADFF"/>
              </a:buClr>
              <a:buFont typeface="Wingdings" pitchFamily="2" charset="2"/>
              <a:buChar char="§"/>
            </a:pPr>
            <a:r>
              <a:rPr lang="en-GB" sz="1400" b="0" dirty="0" smtClean="0">
                <a:solidFill>
                  <a:srgbClr val="4A5D70"/>
                </a:solidFill>
              </a:rPr>
              <a:t>Implementation is at least as important</a:t>
            </a:r>
          </a:p>
          <a:p>
            <a:pPr marL="800100" lvl="1" indent="-342900" algn="just" eaLnBrk="0" hangingPunct="0">
              <a:spcBef>
                <a:spcPct val="20000"/>
              </a:spcBef>
              <a:buClr>
                <a:srgbClr val="5CADFF"/>
              </a:buClr>
              <a:buFont typeface="Wingdings" pitchFamily="2" charset="2"/>
              <a:buChar char="§"/>
            </a:pPr>
            <a:endParaRPr lang="en-GB" sz="1400" dirty="0" smtClean="0">
              <a:solidFill>
                <a:srgbClr val="4A5D70"/>
              </a:solidFill>
            </a:endParaRPr>
          </a:p>
          <a:p>
            <a:pPr marL="342900" lvl="1" indent="-342900" eaLnBrk="0" hangingPunct="0">
              <a:spcBef>
                <a:spcPct val="20000"/>
              </a:spcBef>
              <a:buClr>
                <a:srgbClr val="D6182A"/>
              </a:buClr>
              <a:buFont typeface="Webdings" pitchFamily="18" charset="2"/>
              <a:buChar char="4"/>
            </a:pPr>
            <a:r>
              <a:rPr lang="en-GB" sz="1600" dirty="0" smtClean="0">
                <a:solidFill>
                  <a:srgbClr val="4A5D70"/>
                </a:solidFill>
              </a:rPr>
              <a:t>Need for more knowledge: what are ISPs doing?</a:t>
            </a:r>
          </a:p>
          <a:p>
            <a:pPr marL="800100" lvl="1" indent="-342900" algn="just" eaLnBrk="0" hangingPunct="0">
              <a:spcBef>
                <a:spcPct val="20000"/>
              </a:spcBef>
              <a:buClr>
                <a:srgbClr val="5CADFF"/>
              </a:buClr>
              <a:buFont typeface="Wingdings" pitchFamily="2" charset="2"/>
              <a:buChar char="§"/>
            </a:pPr>
            <a:r>
              <a:rPr lang="en-GB" sz="1400" b="0" dirty="0" smtClean="0">
                <a:solidFill>
                  <a:srgbClr val="4A5D70"/>
                </a:solidFill>
              </a:rPr>
              <a:t>Hard to say from outside (end users might see [some] consequences, not practices)</a:t>
            </a:r>
          </a:p>
          <a:p>
            <a:pPr marL="800100" lvl="1" indent="-342900" algn="just" eaLnBrk="0" hangingPunct="0">
              <a:spcBef>
                <a:spcPct val="20000"/>
              </a:spcBef>
              <a:buClr>
                <a:srgbClr val="5CADFF"/>
              </a:buClr>
              <a:buFont typeface="Wingdings" pitchFamily="2" charset="2"/>
              <a:buChar char="§"/>
            </a:pPr>
            <a:r>
              <a:rPr lang="en-GB" sz="1400" b="0" dirty="0" smtClean="0">
                <a:solidFill>
                  <a:srgbClr val="4A5D70"/>
                </a:solidFill>
              </a:rPr>
              <a:t>National and European questionnaires help</a:t>
            </a:r>
          </a:p>
          <a:p>
            <a:pPr marL="800100" lvl="1" indent="-342900" algn="just" eaLnBrk="0" hangingPunct="0">
              <a:spcBef>
                <a:spcPct val="20000"/>
              </a:spcBef>
              <a:buClr>
                <a:srgbClr val="5CADFF"/>
              </a:buClr>
              <a:buFont typeface="Wingdings" pitchFamily="2" charset="2"/>
              <a:buChar char="§"/>
            </a:pPr>
            <a:endParaRPr lang="en-GB" sz="1600" dirty="0" smtClean="0">
              <a:solidFill>
                <a:srgbClr val="4A5D70"/>
              </a:solidFill>
            </a:endParaRPr>
          </a:p>
          <a:p>
            <a:pPr marL="342900" lvl="1" indent="-342900" eaLnBrk="0" hangingPunct="0">
              <a:spcBef>
                <a:spcPct val="20000"/>
              </a:spcBef>
              <a:buClr>
                <a:srgbClr val="D6182A"/>
              </a:buClr>
              <a:buFont typeface="Webdings" pitchFamily="18" charset="2"/>
              <a:buChar char="4"/>
            </a:pPr>
            <a:r>
              <a:rPr lang="en-GB" sz="1600" dirty="0" smtClean="0">
                <a:solidFill>
                  <a:srgbClr val="4A5D70"/>
                </a:solidFill>
              </a:rPr>
              <a:t>Enforcing the policy</a:t>
            </a:r>
          </a:p>
          <a:p>
            <a:pPr marL="800100" lvl="1" indent="-342900" algn="just" eaLnBrk="0" hangingPunct="0">
              <a:spcBef>
                <a:spcPct val="20000"/>
              </a:spcBef>
              <a:buClr>
                <a:srgbClr val="5CADFF"/>
              </a:buClr>
              <a:buFont typeface="Wingdings" pitchFamily="2" charset="2"/>
              <a:buChar char="§"/>
            </a:pPr>
            <a:r>
              <a:rPr lang="en-GB" sz="1200" b="0" i="1" dirty="0" smtClean="0">
                <a:solidFill>
                  <a:srgbClr val="4A5D70"/>
                </a:solidFill>
              </a:rPr>
              <a:t>[ competition ] </a:t>
            </a:r>
          </a:p>
          <a:p>
            <a:pPr marL="800100" lvl="1" indent="-342900" algn="just" eaLnBrk="0" hangingPunct="0">
              <a:spcBef>
                <a:spcPct val="20000"/>
              </a:spcBef>
              <a:buClr>
                <a:srgbClr val="5CADFF"/>
              </a:buClr>
              <a:buFont typeface="Wingdings" pitchFamily="2" charset="2"/>
              <a:buChar char="§"/>
            </a:pPr>
            <a:r>
              <a:rPr lang="en-GB" sz="1400" b="0" dirty="0" smtClean="0">
                <a:solidFill>
                  <a:srgbClr val="4A5D70"/>
                </a:solidFill>
              </a:rPr>
              <a:t>Transparency</a:t>
            </a:r>
          </a:p>
          <a:p>
            <a:pPr marL="800100" lvl="1" indent="-342900" algn="just" eaLnBrk="0" hangingPunct="0">
              <a:spcBef>
                <a:spcPct val="20000"/>
              </a:spcBef>
              <a:buClr>
                <a:srgbClr val="5CADFF"/>
              </a:buClr>
              <a:buFont typeface="Wingdings" pitchFamily="2" charset="2"/>
              <a:buChar char="§"/>
            </a:pPr>
            <a:r>
              <a:rPr lang="en-GB" sz="1400" b="0" dirty="0" smtClean="0">
                <a:solidFill>
                  <a:srgbClr val="4A5D70"/>
                </a:solidFill>
              </a:rPr>
              <a:t>Dispute settlement</a:t>
            </a:r>
          </a:p>
          <a:p>
            <a:pPr marL="800100" lvl="1" indent="-342900" algn="just" eaLnBrk="0" hangingPunct="0">
              <a:spcBef>
                <a:spcPct val="20000"/>
              </a:spcBef>
              <a:buClr>
                <a:srgbClr val="5CADFF"/>
              </a:buClr>
              <a:buFont typeface="Wingdings" pitchFamily="2" charset="2"/>
              <a:buChar char="§"/>
            </a:pPr>
            <a:r>
              <a:rPr lang="en-GB" sz="1200" b="0" i="1" dirty="0" smtClean="0">
                <a:solidFill>
                  <a:srgbClr val="4A5D70"/>
                </a:solidFill>
              </a:rPr>
              <a:t>[ minimum </a:t>
            </a:r>
            <a:r>
              <a:rPr lang="en-GB" sz="1200" b="0" i="1" dirty="0" err="1" smtClean="0">
                <a:solidFill>
                  <a:srgbClr val="4A5D70"/>
                </a:solidFill>
              </a:rPr>
              <a:t>QoS</a:t>
            </a:r>
            <a:r>
              <a:rPr lang="en-GB" sz="1200" b="0" i="1" dirty="0" smtClean="0">
                <a:solidFill>
                  <a:srgbClr val="4A5D70"/>
                </a:solidFill>
              </a:rPr>
              <a:t> ]</a:t>
            </a:r>
            <a:endParaRPr lang="en-GB" sz="1200" i="1" dirty="0">
              <a:solidFill>
                <a:srgbClr val="4A5D7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3750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93"/>
          <p:cNvSpPr>
            <a:spLocks noGrp="1" noChangeArrowheads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000" b="1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1000" b="1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1000" b="1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1000" b="1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1000" b="1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1000" b="1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1000" b="1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1000" b="1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1000" b="1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5860B4A5-EC38-4CFD-A8A6-29237F455084}" type="slidenum">
              <a:rPr lang="fr-FR" sz="1200" b="0" smtClean="0">
                <a:solidFill>
                  <a:srgbClr val="777777"/>
                </a:solidFill>
              </a:rPr>
              <a:pPr/>
              <a:t>5</a:t>
            </a:fld>
            <a:endParaRPr lang="fr-FR" sz="1200" b="0" smtClean="0">
              <a:solidFill>
                <a:srgbClr val="777777"/>
              </a:solidFill>
            </a:endParaRPr>
          </a:p>
        </p:txBody>
      </p:sp>
      <p:sp>
        <p:nvSpPr>
          <p:cNvPr id="1741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2400" b="1" dirty="0" smtClean="0">
                <a:ea typeface="ＭＳ Ｐゴシック" pitchFamily="34" charset="-128"/>
              </a:rPr>
              <a:t>Focus: data interconnection market</a:t>
            </a:r>
          </a:p>
        </p:txBody>
      </p:sp>
      <p:sp>
        <p:nvSpPr>
          <p:cNvPr id="17411" name="Rectangle 5"/>
          <p:cNvSpPr>
            <a:spLocks noChangeArrowheads="1"/>
          </p:cNvSpPr>
          <p:nvPr/>
        </p:nvSpPr>
        <p:spPr bwMode="auto">
          <a:xfrm>
            <a:off x="228600" y="1196975"/>
            <a:ext cx="9144000" cy="5256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45713" rIns="91425" bIns="45713"/>
          <a:lstStyle/>
          <a:p>
            <a:pPr marL="342900" indent="-342900" algn="just" eaLnBrk="0" hangingPunct="0">
              <a:spcBef>
                <a:spcPct val="20000"/>
              </a:spcBef>
              <a:buClr>
                <a:srgbClr val="D6182A"/>
              </a:buClr>
              <a:buFont typeface="Webdings" pitchFamily="18" charset="2"/>
              <a:buChar char="4"/>
            </a:pPr>
            <a:endParaRPr lang="en-GB" sz="1600" dirty="0" smtClean="0">
              <a:solidFill>
                <a:srgbClr val="4A5D70"/>
              </a:solidFill>
            </a:endParaRPr>
          </a:p>
          <a:p>
            <a:pPr marL="342900" indent="-342900" algn="just" eaLnBrk="0" hangingPunct="0">
              <a:spcBef>
                <a:spcPct val="20000"/>
              </a:spcBef>
              <a:buClr>
                <a:srgbClr val="D6182A"/>
              </a:buClr>
              <a:buFont typeface="Webdings" pitchFamily="18" charset="2"/>
              <a:buChar char="4"/>
            </a:pPr>
            <a:r>
              <a:rPr lang="en-GB" sz="1600" dirty="0" smtClean="0">
                <a:solidFill>
                  <a:srgbClr val="4A5D70"/>
                </a:solidFill>
              </a:rPr>
              <a:t>A non-regulated, efficient market that has led to global and resilient connectivity</a:t>
            </a:r>
            <a:endParaRPr lang="en-GB" sz="1600" dirty="0">
              <a:solidFill>
                <a:srgbClr val="4A5D70"/>
              </a:solidFill>
            </a:endParaRPr>
          </a:p>
          <a:p>
            <a:pPr marL="800100" lvl="1" indent="-342900" algn="just" eaLnBrk="0" hangingPunct="0">
              <a:spcBef>
                <a:spcPct val="20000"/>
              </a:spcBef>
              <a:buClr>
                <a:srgbClr val="5CADFF"/>
              </a:buClr>
              <a:buFont typeface="Wingdings" pitchFamily="2" charset="2"/>
              <a:buChar char="§"/>
            </a:pPr>
            <a:r>
              <a:rPr lang="en-GB" sz="1400" b="0" dirty="0" smtClean="0">
                <a:solidFill>
                  <a:srgbClr val="4A5D70"/>
                </a:solidFill>
              </a:rPr>
              <a:t>Is there a problem?</a:t>
            </a:r>
          </a:p>
          <a:p>
            <a:pPr marL="800100" lvl="1" indent="-342900" algn="just" eaLnBrk="0" hangingPunct="0">
              <a:spcBef>
                <a:spcPct val="20000"/>
              </a:spcBef>
              <a:buClr>
                <a:srgbClr val="5CADFF"/>
              </a:buClr>
              <a:buFont typeface="Wingdings" pitchFamily="2" charset="2"/>
              <a:buChar char="§"/>
            </a:pPr>
            <a:endParaRPr lang="en-GB" sz="1400" b="0" dirty="0" smtClean="0">
              <a:solidFill>
                <a:srgbClr val="4A5D70"/>
              </a:solidFill>
            </a:endParaRPr>
          </a:p>
          <a:p>
            <a:pPr marL="342900" indent="-342900" algn="just" eaLnBrk="0" hangingPunct="0">
              <a:spcBef>
                <a:spcPct val="20000"/>
              </a:spcBef>
              <a:buClr>
                <a:srgbClr val="D6182A"/>
              </a:buClr>
              <a:buFont typeface="Webdings" pitchFamily="18" charset="2"/>
              <a:buChar char="4"/>
            </a:pPr>
            <a:r>
              <a:rPr lang="en-GB" sz="1600" dirty="0" smtClean="0">
                <a:solidFill>
                  <a:srgbClr val="4A5D70"/>
                </a:solidFill>
              </a:rPr>
              <a:t>Tensions arise, big players impose their conditions</a:t>
            </a:r>
          </a:p>
          <a:p>
            <a:pPr marL="800100" lvl="1" indent="-342900" algn="just" eaLnBrk="0" hangingPunct="0">
              <a:spcBef>
                <a:spcPct val="20000"/>
              </a:spcBef>
              <a:buClr>
                <a:srgbClr val="5CADFF"/>
              </a:buClr>
              <a:buFont typeface="Wingdings" pitchFamily="2" charset="2"/>
              <a:buChar char="§"/>
            </a:pPr>
            <a:r>
              <a:rPr lang="en-GB" sz="1400" b="0" dirty="0" smtClean="0">
                <a:solidFill>
                  <a:srgbClr val="4A5D70"/>
                </a:solidFill>
              </a:rPr>
              <a:t>ISPs control access to users; big CAPs are unavoidable; intermediaries face fierce competition</a:t>
            </a:r>
          </a:p>
          <a:p>
            <a:pPr marL="800100" lvl="1" indent="-342900" algn="just" eaLnBrk="0" hangingPunct="0">
              <a:spcBef>
                <a:spcPct val="20000"/>
              </a:spcBef>
              <a:buClr>
                <a:srgbClr val="5CADFF"/>
              </a:buClr>
              <a:buFont typeface="Wingdings" pitchFamily="2" charset="2"/>
              <a:buChar char="§"/>
            </a:pPr>
            <a:r>
              <a:rPr lang="en-GB" sz="1400" b="0" dirty="0" smtClean="0">
                <a:solidFill>
                  <a:srgbClr val="4A5D70"/>
                </a:solidFill>
              </a:rPr>
              <a:t>“That’s everyday business, net neutrality is not at stake”</a:t>
            </a:r>
          </a:p>
          <a:p>
            <a:pPr marL="800100" lvl="1" indent="-342900" algn="just" eaLnBrk="0" hangingPunct="0">
              <a:spcBef>
                <a:spcPct val="20000"/>
              </a:spcBef>
              <a:buClr>
                <a:srgbClr val="5CADFF"/>
              </a:buClr>
              <a:buFont typeface="Wingdings" pitchFamily="2" charset="2"/>
              <a:buChar char="§"/>
            </a:pPr>
            <a:endParaRPr lang="en-GB" sz="1400" b="0" dirty="0" smtClean="0">
              <a:solidFill>
                <a:srgbClr val="4A5D70"/>
              </a:solidFill>
            </a:endParaRPr>
          </a:p>
          <a:p>
            <a:pPr marL="342900" indent="-342900" algn="just" eaLnBrk="0" hangingPunct="0">
              <a:spcBef>
                <a:spcPct val="20000"/>
              </a:spcBef>
              <a:buClr>
                <a:srgbClr val="D6182A"/>
              </a:buClr>
              <a:buFont typeface="Webdings" pitchFamily="18" charset="2"/>
              <a:buChar char="4"/>
            </a:pPr>
            <a:r>
              <a:rPr lang="en-GB" sz="1600" dirty="0" smtClean="0">
                <a:solidFill>
                  <a:srgbClr val="4A5D70"/>
                </a:solidFill>
              </a:rPr>
              <a:t>At least, eradicate the lack of clarity and promote objectivity</a:t>
            </a:r>
          </a:p>
          <a:p>
            <a:pPr marL="800100" lvl="1" indent="-342900" algn="just" eaLnBrk="0" hangingPunct="0">
              <a:spcBef>
                <a:spcPct val="20000"/>
              </a:spcBef>
              <a:buClr>
                <a:srgbClr val="5CADFF"/>
              </a:buClr>
              <a:buFont typeface="Wingdings" pitchFamily="2" charset="2"/>
              <a:buChar char="§"/>
            </a:pPr>
            <a:r>
              <a:rPr lang="en-GB" sz="1400" b="0" dirty="0" smtClean="0">
                <a:solidFill>
                  <a:srgbClr val="4A5D70"/>
                </a:solidFill>
              </a:rPr>
              <a:t>Monitoring and understanding the market</a:t>
            </a:r>
          </a:p>
          <a:p>
            <a:pPr marL="800100" lvl="1" indent="-342900" algn="just" eaLnBrk="0" hangingPunct="0">
              <a:spcBef>
                <a:spcPct val="20000"/>
              </a:spcBef>
              <a:buClr>
                <a:srgbClr val="5CADFF"/>
              </a:buClr>
              <a:buFont typeface="Wingdings" pitchFamily="2" charset="2"/>
              <a:buChar char="§"/>
            </a:pPr>
            <a:r>
              <a:rPr lang="en-GB" sz="1400" b="0" dirty="0" smtClean="0">
                <a:solidFill>
                  <a:srgbClr val="4A5D70"/>
                </a:solidFill>
              </a:rPr>
              <a:t>Prepare for possible dispute settlement</a:t>
            </a:r>
          </a:p>
          <a:p>
            <a:pPr marL="800100" lvl="1" indent="-342900" algn="just" eaLnBrk="0" hangingPunct="0">
              <a:spcBef>
                <a:spcPct val="20000"/>
              </a:spcBef>
              <a:buClr>
                <a:srgbClr val="5CADFF"/>
              </a:buClr>
              <a:buFont typeface="Wingdings" pitchFamily="2" charset="2"/>
              <a:buChar char="§"/>
            </a:pPr>
            <a:r>
              <a:rPr lang="en-GB" sz="1400" b="0" dirty="0" smtClean="0">
                <a:solidFill>
                  <a:srgbClr val="4A5D70"/>
                </a:solidFill>
              </a:rPr>
              <a:t>Not a case for regulation at present</a:t>
            </a:r>
            <a:endParaRPr lang="en-GB" sz="1400" b="0" dirty="0">
              <a:solidFill>
                <a:srgbClr val="4A5D7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3750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93"/>
          <p:cNvSpPr>
            <a:spLocks noGrp="1" noChangeArrowheads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000" b="1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1000" b="1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1000" b="1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1000" b="1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1000" b="1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1000" b="1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1000" b="1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1000" b="1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1000" b="1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5860B4A5-EC38-4CFD-A8A6-29237F455084}" type="slidenum">
              <a:rPr lang="fr-FR" sz="1200" b="0" smtClean="0">
                <a:solidFill>
                  <a:srgbClr val="777777"/>
                </a:solidFill>
              </a:rPr>
              <a:pPr/>
              <a:t>6</a:t>
            </a:fld>
            <a:endParaRPr lang="fr-FR" sz="1200" b="0" smtClean="0">
              <a:solidFill>
                <a:srgbClr val="777777"/>
              </a:solidFill>
            </a:endParaRPr>
          </a:p>
        </p:txBody>
      </p:sp>
      <p:sp>
        <p:nvSpPr>
          <p:cNvPr id="1741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2400" b="1" dirty="0" smtClean="0">
                <a:ea typeface="ＭＳ Ｐゴシック" pitchFamily="34" charset="-128"/>
              </a:rPr>
              <a:t>BEREC: making the framework come to life</a:t>
            </a:r>
          </a:p>
        </p:txBody>
      </p:sp>
      <p:sp>
        <p:nvSpPr>
          <p:cNvPr id="17411" name="Rectangle 5"/>
          <p:cNvSpPr>
            <a:spLocks noChangeArrowheads="1"/>
          </p:cNvSpPr>
          <p:nvPr/>
        </p:nvSpPr>
        <p:spPr bwMode="auto">
          <a:xfrm>
            <a:off x="228600" y="1196752"/>
            <a:ext cx="9144000" cy="5758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45713" rIns="91425" bIns="45713"/>
          <a:lstStyle/>
          <a:p>
            <a:pPr marL="342900" indent="-342900" eaLnBrk="0" hangingPunct="0">
              <a:spcBef>
                <a:spcPct val="20000"/>
              </a:spcBef>
              <a:buClr>
                <a:srgbClr val="D6182A"/>
              </a:buClr>
              <a:buFont typeface="Webdings" pitchFamily="18" charset="2"/>
              <a:buChar char="4"/>
            </a:pPr>
            <a:r>
              <a:rPr lang="en-GB" sz="1600" dirty="0" smtClean="0">
                <a:solidFill>
                  <a:srgbClr val="4A5D70"/>
                </a:solidFill>
              </a:rPr>
              <a:t>BEREC is building up a common understanding of the main challenges and some methodology</a:t>
            </a:r>
            <a:endParaRPr lang="en-GB" sz="1400" b="0" dirty="0">
              <a:solidFill>
                <a:srgbClr val="4A5D70"/>
              </a:solidFill>
            </a:endParaRPr>
          </a:p>
          <a:p>
            <a:pPr marL="800100" lvl="1" indent="-342900" algn="just" eaLnBrk="0" hangingPunct="0">
              <a:spcBef>
                <a:spcPct val="20000"/>
              </a:spcBef>
              <a:buClr>
                <a:srgbClr val="70A3D0"/>
              </a:buClr>
              <a:buFont typeface="Wingdings" pitchFamily="2" charset="2"/>
              <a:buChar char="§"/>
            </a:pPr>
            <a:endParaRPr lang="en-GB" sz="1600" b="0" dirty="0">
              <a:solidFill>
                <a:srgbClr val="4A5D70"/>
              </a:solidFill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623617" y="4869159"/>
            <a:ext cx="4545408" cy="936104"/>
          </a:xfrm>
          <a:prstGeom prst="rect">
            <a:avLst/>
          </a:prstGeom>
          <a:solidFill>
            <a:schemeClr val="bg2"/>
          </a:solidFill>
          <a:ln>
            <a:noFill/>
          </a:ln>
          <a:extLst/>
        </p:spPr>
        <p:txBody>
          <a:bodyPr lIns="91425" tIns="45713" rIns="91425" bIns="45713"/>
          <a:lstStyle/>
          <a:p>
            <a:pPr algn="just" eaLnBrk="0" hangingPunct="0">
              <a:spcBef>
                <a:spcPct val="20000"/>
              </a:spcBef>
              <a:buClr>
                <a:srgbClr val="D6182A"/>
              </a:buClr>
            </a:pPr>
            <a:r>
              <a:rPr lang="en-GB" sz="1600" dirty="0" smtClean="0">
                <a:solidFill>
                  <a:srgbClr val="4A5D70"/>
                </a:solidFill>
              </a:rPr>
              <a:t>Interconnection</a:t>
            </a:r>
            <a:endParaRPr lang="en-GB" sz="1600" dirty="0">
              <a:solidFill>
                <a:srgbClr val="4A5D70"/>
              </a:solidFill>
            </a:endParaRPr>
          </a:p>
          <a:p>
            <a:pPr marL="285750" indent="-285750" eaLnBrk="0" hangingPunct="0">
              <a:spcBef>
                <a:spcPct val="20000"/>
              </a:spcBef>
              <a:buClr>
                <a:srgbClr val="D6182A"/>
              </a:buClr>
              <a:buFont typeface="Arial" pitchFamily="34" charset="0"/>
              <a:buChar char="•"/>
            </a:pPr>
            <a:r>
              <a:rPr lang="en-GB" sz="1400" b="0" dirty="0" smtClean="0">
                <a:solidFill>
                  <a:srgbClr val="4A5D70"/>
                </a:solidFill>
              </a:rPr>
              <a:t>Open discussion in different </a:t>
            </a:r>
            <a:r>
              <a:rPr lang="en-GB" sz="1400" b="0" dirty="0" err="1" smtClean="0">
                <a:solidFill>
                  <a:srgbClr val="4A5D70"/>
                </a:solidFill>
              </a:rPr>
              <a:t>fora</a:t>
            </a:r>
            <a:r>
              <a:rPr lang="en-GB" sz="1400" b="0" dirty="0" smtClean="0">
                <a:solidFill>
                  <a:srgbClr val="4A5D70"/>
                </a:solidFill>
              </a:rPr>
              <a:t> (BEREC, OECD)</a:t>
            </a:r>
          </a:p>
          <a:p>
            <a:pPr marL="285750" indent="-285750" eaLnBrk="0" hangingPunct="0">
              <a:spcBef>
                <a:spcPct val="20000"/>
              </a:spcBef>
              <a:buClr>
                <a:srgbClr val="D6182A"/>
              </a:buClr>
              <a:buFont typeface="Arial" pitchFamily="34" charset="0"/>
              <a:buChar char="•"/>
            </a:pPr>
            <a:r>
              <a:rPr lang="en-GB" sz="1400" b="0" dirty="0" smtClean="0">
                <a:solidFill>
                  <a:srgbClr val="4A5D70"/>
                </a:solidFill>
              </a:rPr>
              <a:t>Outputs to be decided</a:t>
            </a:r>
            <a:endParaRPr lang="en-GB" sz="1400" b="0" i="1" dirty="0">
              <a:solidFill>
                <a:srgbClr val="FF0000"/>
              </a:solidFill>
            </a:endParaRPr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632520" y="2060848"/>
            <a:ext cx="4536504" cy="2520280"/>
          </a:xfrm>
          <a:prstGeom prst="rect">
            <a:avLst/>
          </a:prstGeom>
          <a:solidFill>
            <a:schemeClr val="bg2"/>
          </a:solidFill>
          <a:ln>
            <a:noFill/>
          </a:ln>
          <a:extLst/>
        </p:spPr>
        <p:txBody>
          <a:bodyPr lIns="91425" tIns="45713" rIns="91425" bIns="45713"/>
          <a:lstStyle/>
          <a:p>
            <a:pPr algn="just" eaLnBrk="0" hangingPunct="0">
              <a:spcBef>
                <a:spcPct val="20000"/>
              </a:spcBef>
              <a:buClr>
                <a:srgbClr val="D6182A"/>
              </a:buClr>
            </a:pPr>
            <a:r>
              <a:rPr lang="en-GB" sz="1600" dirty="0" smtClean="0">
                <a:solidFill>
                  <a:srgbClr val="4A5D70"/>
                </a:solidFill>
              </a:rPr>
              <a:t>Transparency </a:t>
            </a:r>
            <a:r>
              <a:rPr lang="en-GB" sz="1600" b="0" dirty="0" smtClean="0">
                <a:solidFill>
                  <a:srgbClr val="4A5D70"/>
                </a:solidFill>
              </a:rPr>
              <a:t>[Art 21 USD]</a:t>
            </a:r>
          </a:p>
          <a:p>
            <a:pPr marL="285750" indent="-285750" eaLnBrk="0" hangingPunct="0">
              <a:spcBef>
                <a:spcPct val="20000"/>
              </a:spcBef>
              <a:buClr>
                <a:srgbClr val="D6182A"/>
              </a:buClr>
              <a:buFont typeface="Arial" pitchFamily="34" charset="0"/>
              <a:buChar char="•"/>
            </a:pPr>
            <a:r>
              <a:rPr lang="en-GB" sz="1400" b="0" dirty="0" smtClean="0">
                <a:solidFill>
                  <a:srgbClr val="4A5D70"/>
                </a:solidFill>
              </a:rPr>
              <a:t>Guidelines published </a:t>
            </a:r>
            <a:r>
              <a:rPr lang="en-GB" sz="1400" i="1" dirty="0" smtClean="0">
                <a:solidFill>
                  <a:srgbClr val="00B050"/>
                </a:solidFill>
              </a:rPr>
              <a:t>Dec 2011</a:t>
            </a:r>
            <a:r>
              <a:rPr lang="en-GB" sz="1400" b="0" i="1" dirty="0" smtClean="0">
                <a:solidFill>
                  <a:srgbClr val="FF0000"/>
                </a:solidFill>
              </a:rPr>
              <a:t/>
            </a:r>
            <a:br>
              <a:rPr lang="en-GB" sz="1400" b="0" i="1" dirty="0" smtClean="0">
                <a:solidFill>
                  <a:srgbClr val="FF0000"/>
                </a:solidFill>
              </a:rPr>
            </a:br>
            <a:r>
              <a:rPr lang="en-GB" sz="1400" b="0" dirty="0" smtClean="0">
                <a:solidFill>
                  <a:srgbClr val="4A5D70"/>
                </a:solidFill>
              </a:rPr>
              <a:t>70+ responses to the public consultation</a:t>
            </a:r>
          </a:p>
          <a:p>
            <a:pPr marL="800100" lvl="1" indent="-342900" algn="just" eaLnBrk="0" hangingPunct="0">
              <a:spcBef>
                <a:spcPct val="20000"/>
              </a:spcBef>
              <a:buClr>
                <a:srgbClr val="70A3D0"/>
              </a:buClr>
              <a:buFont typeface="Wingdings" pitchFamily="2" charset="2"/>
              <a:buChar char="§"/>
            </a:pPr>
            <a:r>
              <a:rPr lang="en-GB" sz="1400" b="0" i="1" dirty="0" err="1" smtClean="0">
                <a:solidFill>
                  <a:srgbClr val="4A5D70"/>
                </a:solidFill>
              </a:rPr>
              <a:t>Understandability</a:t>
            </a:r>
            <a:r>
              <a:rPr lang="en-GB" sz="1400" b="0" dirty="0" smtClean="0">
                <a:solidFill>
                  <a:srgbClr val="4A5D70"/>
                </a:solidFill>
              </a:rPr>
              <a:t>: broad support to develop at </a:t>
            </a:r>
            <a:r>
              <a:rPr lang="en-GB" sz="1400" dirty="0" smtClean="0">
                <a:solidFill>
                  <a:srgbClr val="4A5D70"/>
                </a:solidFill>
              </a:rPr>
              <a:t>European level common frames of reference </a:t>
            </a:r>
            <a:r>
              <a:rPr lang="en-GB" sz="1400" b="0" dirty="0" smtClean="0">
                <a:solidFill>
                  <a:srgbClr val="4A5D70"/>
                </a:solidFill>
              </a:rPr>
              <a:t>(terminology, basic parameters)</a:t>
            </a:r>
          </a:p>
          <a:p>
            <a:pPr marL="800100" lvl="1" indent="-342900" algn="just" eaLnBrk="0" hangingPunct="0">
              <a:spcBef>
                <a:spcPct val="20000"/>
              </a:spcBef>
              <a:buClr>
                <a:srgbClr val="70A3D0"/>
              </a:buClr>
              <a:buFont typeface="Wingdings" pitchFamily="2" charset="2"/>
              <a:buChar char="§"/>
            </a:pPr>
            <a:r>
              <a:rPr lang="en-GB" sz="1400" b="0" i="1" dirty="0" smtClean="0">
                <a:solidFill>
                  <a:srgbClr val="4A5D70"/>
                </a:solidFill>
              </a:rPr>
              <a:t>Comparability</a:t>
            </a:r>
            <a:r>
              <a:rPr lang="en-GB" sz="1400" b="0" dirty="0" smtClean="0">
                <a:solidFill>
                  <a:srgbClr val="4A5D70"/>
                </a:solidFill>
              </a:rPr>
              <a:t>: requires </a:t>
            </a:r>
            <a:r>
              <a:rPr lang="en-GB" sz="1400" dirty="0" smtClean="0">
                <a:solidFill>
                  <a:srgbClr val="4A5D70"/>
                </a:solidFill>
              </a:rPr>
              <a:t>direct &amp; indirect </a:t>
            </a:r>
            <a:r>
              <a:rPr lang="en-GB" sz="1400" b="0" dirty="0" smtClean="0">
                <a:solidFill>
                  <a:srgbClr val="4A5D70"/>
                </a:solidFill>
              </a:rPr>
              <a:t>approaches, </a:t>
            </a:r>
            <a:r>
              <a:rPr lang="en-GB" sz="1400" dirty="0" smtClean="0">
                <a:solidFill>
                  <a:srgbClr val="4A5D70"/>
                </a:solidFill>
              </a:rPr>
              <a:t>users empowerment</a:t>
            </a:r>
            <a:r>
              <a:rPr lang="en-GB" sz="1400" b="0" dirty="0" smtClean="0">
                <a:solidFill>
                  <a:srgbClr val="4A5D70"/>
                </a:solidFill>
              </a:rPr>
              <a:t>, test tools and monitoring</a:t>
            </a:r>
          </a:p>
          <a:p>
            <a:pPr marL="285750" indent="-285750" eaLnBrk="0" hangingPunct="0">
              <a:spcBef>
                <a:spcPct val="20000"/>
              </a:spcBef>
              <a:buClr>
                <a:srgbClr val="D6182A"/>
              </a:buClr>
              <a:buFont typeface="Arial" pitchFamily="34" charset="0"/>
              <a:buChar char="•"/>
            </a:pPr>
            <a:r>
              <a:rPr lang="en-GB" sz="1400" b="0" dirty="0" smtClean="0">
                <a:solidFill>
                  <a:srgbClr val="4A5D70"/>
                </a:solidFill>
              </a:rPr>
              <a:t>On going working group on next steps</a:t>
            </a:r>
            <a:endParaRPr lang="en-GB" sz="1400" b="0" dirty="0">
              <a:solidFill>
                <a:srgbClr val="4A5D70"/>
              </a:solidFill>
            </a:endParaRPr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5529064" y="4209677"/>
            <a:ext cx="3744416" cy="1595586"/>
          </a:xfrm>
          <a:prstGeom prst="rect">
            <a:avLst/>
          </a:prstGeom>
          <a:solidFill>
            <a:schemeClr val="bg2"/>
          </a:solidFill>
          <a:ln>
            <a:noFill/>
          </a:ln>
          <a:extLst/>
        </p:spPr>
        <p:txBody>
          <a:bodyPr lIns="91425" tIns="45713" rIns="91425" bIns="45713"/>
          <a:lstStyle/>
          <a:p>
            <a:pPr algn="just" eaLnBrk="0" hangingPunct="0">
              <a:spcBef>
                <a:spcPct val="20000"/>
              </a:spcBef>
              <a:buClr>
                <a:srgbClr val="D6182A"/>
              </a:buClr>
            </a:pPr>
            <a:r>
              <a:rPr lang="en-GB" sz="1600" dirty="0" smtClean="0">
                <a:solidFill>
                  <a:srgbClr val="4A5D70"/>
                </a:solidFill>
              </a:rPr>
              <a:t>Quality of service </a:t>
            </a:r>
            <a:r>
              <a:rPr lang="en-GB" sz="1600" b="0" dirty="0" smtClean="0">
                <a:solidFill>
                  <a:srgbClr val="4A5D70"/>
                </a:solidFill>
              </a:rPr>
              <a:t>[Art 22 USD]</a:t>
            </a:r>
          </a:p>
          <a:p>
            <a:pPr marL="285750" indent="-285750" eaLnBrk="0" hangingPunct="0">
              <a:spcBef>
                <a:spcPct val="20000"/>
              </a:spcBef>
              <a:buClr>
                <a:srgbClr val="D6182A"/>
              </a:buClr>
              <a:buFont typeface="Arial" pitchFamily="34" charset="0"/>
              <a:buChar char="•"/>
            </a:pPr>
            <a:r>
              <a:rPr lang="en-GB" sz="1400" b="0" dirty="0" smtClean="0">
                <a:solidFill>
                  <a:srgbClr val="4A5D70"/>
                </a:solidFill>
              </a:rPr>
              <a:t>Framework published </a:t>
            </a:r>
            <a:r>
              <a:rPr lang="en-GB" sz="1400" i="1" dirty="0" smtClean="0">
                <a:solidFill>
                  <a:srgbClr val="00B050"/>
                </a:solidFill>
              </a:rPr>
              <a:t>Dec 2011</a:t>
            </a:r>
          </a:p>
          <a:p>
            <a:pPr marL="800100" lvl="1" indent="-342900" algn="just" eaLnBrk="0" hangingPunct="0">
              <a:spcBef>
                <a:spcPct val="20000"/>
              </a:spcBef>
              <a:buClr>
                <a:srgbClr val="70A3D0"/>
              </a:buClr>
              <a:buFont typeface="Wingdings" pitchFamily="2" charset="2"/>
              <a:buChar char="§"/>
            </a:pPr>
            <a:r>
              <a:rPr lang="en-GB" sz="1400" b="0" dirty="0" err="1" smtClean="0">
                <a:solidFill>
                  <a:srgbClr val="4A5D70"/>
                </a:solidFill>
              </a:rPr>
              <a:t>QoS</a:t>
            </a:r>
            <a:r>
              <a:rPr lang="en-GB" sz="1400" b="0" dirty="0" smtClean="0">
                <a:solidFill>
                  <a:srgbClr val="4A5D70"/>
                </a:solidFill>
              </a:rPr>
              <a:t> / </a:t>
            </a:r>
            <a:r>
              <a:rPr lang="en-GB" sz="1400" b="0" dirty="0" err="1" smtClean="0">
                <a:solidFill>
                  <a:srgbClr val="4A5D70"/>
                </a:solidFill>
              </a:rPr>
              <a:t>QoE</a:t>
            </a:r>
            <a:r>
              <a:rPr lang="en-GB" sz="1400" b="0" dirty="0" smtClean="0">
                <a:solidFill>
                  <a:srgbClr val="4A5D70"/>
                </a:solidFill>
              </a:rPr>
              <a:t> / network </a:t>
            </a:r>
            <a:r>
              <a:rPr lang="en-GB" sz="1400" b="0" dirty="0">
                <a:solidFill>
                  <a:srgbClr val="4A5D70"/>
                </a:solidFill>
              </a:rPr>
              <a:t>performance, triggers</a:t>
            </a:r>
          </a:p>
          <a:p>
            <a:pPr marL="285750" indent="-285750" eaLnBrk="0" hangingPunct="0">
              <a:spcBef>
                <a:spcPct val="20000"/>
              </a:spcBef>
              <a:buClr>
                <a:srgbClr val="D6182A"/>
              </a:buClr>
              <a:buFont typeface="Arial" pitchFamily="34" charset="0"/>
              <a:buChar char="•"/>
            </a:pPr>
            <a:r>
              <a:rPr lang="en-GB" sz="1400" b="0" dirty="0" smtClean="0">
                <a:solidFill>
                  <a:srgbClr val="4A5D70"/>
                </a:solidFill>
              </a:rPr>
              <a:t>Guidelines on the “minimum </a:t>
            </a:r>
            <a:r>
              <a:rPr lang="en-GB" sz="1400" b="0" dirty="0" err="1" smtClean="0">
                <a:solidFill>
                  <a:srgbClr val="4A5D70"/>
                </a:solidFill>
              </a:rPr>
              <a:t>QoS</a:t>
            </a:r>
            <a:r>
              <a:rPr lang="en-GB" sz="1400" b="0" dirty="0" smtClean="0">
                <a:solidFill>
                  <a:srgbClr val="4A5D70"/>
                </a:solidFill>
              </a:rPr>
              <a:t> tool”, for consultation </a:t>
            </a:r>
            <a:r>
              <a:rPr lang="en-GB" sz="1400" b="0" i="1" dirty="0" smtClean="0">
                <a:solidFill>
                  <a:srgbClr val="FF0000"/>
                </a:solidFill>
              </a:rPr>
              <a:t>Q3 2012</a:t>
            </a:r>
            <a:endParaRPr lang="en-GB" sz="1400" b="0" i="1" dirty="0">
              <a:solidFill>
                <a:srgbClr val="FF0000"/>
              </a:solidFill>
            </a:endParaRPr>
          </a:p>
        </p:txBody>
      </p:sp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5529064" y="2060848"/>
            <a:ext cx="3744416" cy="1872207"/>
          </a:xfrm>
          <a:prstGeom prst="rect">
            <a:avLst/>
          </a:prstGeom>
          <a:solidFill>
            <a:schemeClr val="bg2"/>
          </a:solidFill>
          <a:ln>
            <a:noFill/>
          </a:ln>
          <a:extLst/>
        </p:spPr>
        <p:txBody>
          <a:bodyPr lIns="91425" tIns="45713" rIns="91425" bIns="45713"/>
          <a:lstStyle/>
          <a:p>
            <a:pPr algn="just" eaLnBrk="0" hangingPunct="0">
              <a:spcBef>
                <a:spcPct val="20000"/>
              </a:spcBef>
              <a:buClr>
                <a:srgbClr val="D6182A"/>
              </a:buClr>
            </a:pPr>
            <a:r>
              <a:rPr lang="en-GB" sz="1600" dirty="0">
                <a:solidFill>
                  <a:srgbClr val="4A5D70"/>
                </a:solidFill>
              </a:rPr>
              <a:t>Traffic management</a:t>
            </a:r>
          </a:p>
          <a:p>
            <a:pPr marL="285750" indent="-285750" eaLnBrk="0" hangingPunct="0">
              <a:spcBef>
                <a:spcPct val="20000"/>
              </a:spcBef>
              <a:buClr>
                <a:srgbClr val="D6182A"/>
              </a:buClr>
              <a:buFont typeface="Arial" pitchFamily="34" charset="0"/>
              <a:buChar char="•"/>
            </a:pPr>
            <a:r>
              <a:rPr lang="en-GB" sz="1400" b="0" dirty="0" smtClean="0">
                <a:solidFill>
                  <a:srgbClr val="4A5D70"/>
                </a:solidFill>
              </a:rPr>
              <a:t>Acceptability of traffic management: a theoretical approach </a:t>
            </a:r>
            <a:r>
              <a:rPr lang="en-GB" sz="1400" b="0" i="1" dirty="0" smtClean="0">
                <a:solidFill>
                  <a:srgbClr val="FF0000"/>
                </a:solidFill>
              </a:rPr>
              <a:t>Q2 2012</a:t>
            </a:r>
            <a:endParaRPr lang="en-GB" sz="1400" b="0" i="1" dirty="0">
              <a:solidFill>
                <a:srgbClr val="FF0000"/>
              </a:solidFill>
            </a:endParaRPr>
          </a:p>
          <a:p>
            <a:pPr marL="285750" indent="-285750" eaLnBrk="0" hangingPunct="0">
              <a:spcBef>
                <a:spcPct val="20000"/>
              </a:spcBef>
              <a:buClr>
                <a:srgbClr val="D6182A"/>
              </a:buClr>
              <a:buFont typeface="Arial" pitchFamily="34" charset="0"/>
              <a:buChar char="•"/>
            </a:pPr>
            <a:r>
              <a:rPr lang="en-GB" sz="1400" b="0" dirty="0">
                <a:solidFill>
                  <a:srgbClr val="4A5D70"/>
                </a:solidFill>
              </a:rPr>
              <a:t>Investigation questionnaire to operators and civil </a:t>
            </a:r>
            <a:r>
              <a:rPr lang="en-GB" sz="1400" b="0" dirty="0" smtClean="0">
                <a:solidFill>
                  <a:srgbClr val="4A5D70"/>
                </a:solidFill>
              </a:rPr>
              <a:t>society (</a:t>
            </a:r>
            <a:r>
              <a:rPr lang="en-GB" sz="1400" i="1" dirty="0" smtClean="0">
                <a:solidFill>
                  <a:srgbClr val="00B050"/>
                </a:solidFill>
              </a:rPr>
              <a:t>Dec 2011</a:t>
            </a:r>
            <a:r>
              <a:rPr lang="en-GB" sz="1400" b="0" dirty="0" smtClean="0">
                <a:solidFill>
                  <a:srgbClr val="4A5D70"/>
                </a:solidFill>
              </a:rPr>
              <a:t>, </a:t>
            </a:r>
            <a:r>
              <a:rPr lang="en-GB" sz="1400" b="0" dirty="0">
                <a:solidFill>
                  <a:srgbClr val="4A5D70"/>
                </a:solidFill>
              </a:rPr>
              <a:t>in coordination with EC), results </a:t>
            </a:r>
            <a:r>
              <a:rPr lang="en-GB" sz="1400" b="0" dirty="0" smtClean="0">
                <a:solidFill>
                  <a:srgbClr val="4A5D70"/>
                </a:solidFill>
              </a:rPr>
              <a:t>to be published by </a:t>
            </a:r>
            <a:r>
              <a:rPr lang="en-GB" sz="1400" b="0" i="1" dirty="0" smtClean="0">
                <a:solidFill>
                  <a:srgbClr val="FF0000"/>
                </a:solidFill>
              </a:rPr>
              <a:t>April 2012</a:t>
            </a:r>
            <a:endParaRPr lang="en-GB" sz="1400" b="0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3428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4"/>
          <p:cNvSpPr>
            <a:spLocks noGrp="1" noChangeArrowheads="1"/>
          </p:cNvSpPr>
          <p:nvPr>
            <p:ph type="ctrTitle"/>
          </p:nvPr>
        </p:nvSpPr>
        <p:spPr>
          <a:xfrm>
            <a:off x="560512" y="1700808"/>
            <a:ext cx="8420100" cy="2344498"/>
          </a:xfrm>
        </p:spPr>
        <p:txBody>
          <a:bodyPr/>
          <a:lstStyle/>
          <a:p>
            <a:pPr algn="ctr"/>
            <a:r>
              <a:rPr lang="en-GB" sz="3200" i="1" dirty="0" smtClean="0"/>
              <a:t/>
            </a:r>
            <a:br>
              <a:rPr lang="en-GB" sz="3200" i="1" dirty="0" smtClean="0"/>
            </a:br>
            <a:r>
              <a:rPr lang="en-GB" sz="3200" i="1" dirty="0"/>
              <a:t/>
            </a:r>
            <a:br>
              <a:rPr lang="en-GB" sz="3200" i="1" dirty="0"/>
            </a:br>
            <a:r>
              <a:rPr lang="en-GB" sz="3200" i="1" dirty="0" smtClean="0"/>
              <a:t>Being </a:t>
            </a:r>
            <a:r>
              <a:rPr lang="en-GB" sz="3200" i="1" dirty="0"/>
              <a:t>proactive, </a:t>
            </a:r>
            <a:r>
              <a:rPr lang="en-GB" sz="3200" i="1" dirty="0" smtClean="0"/>
              <a:t/>
            </a:r>
            <a:br>
              <a:rPr lang="en-GB" sz="3200" i="1" dirty="0" smtClean="0"/>
            </a:br>
            <a:r>
              <a:rPr lang="en-GB" sz="3200" i="1" dirty="0" smtClean="0"/>
              <a:t>without </a:t>
            </a:r>
            <a:r>
              <a:rPr lang="en-GB" sz="3200" i="1" dirty="0"/>
              <a:t>being unnecessarily intrusive</a:t>
            </a:r>
            <a:r>
              <a:rPr lang="en-GB" sz="3200" dirty="0"/>
              <a:t/>
            </a:r>
            <a:br>
              <a:rPr lang="en-GB" sz="3200" dirty="0"/>
            </a:br>
            <a:r>
              <a:rPr lang="en-GB" sz="3200" dirty="0" smtClean="0">
                <a:ea typeface="ＭＳ Ｐゴシック" pitchFamily="34" charset="-128"/>
              </a:rPr>
              <a:t/>
            </a:r>
            <a:br>
              <a:rPr lang="en-GB" sz="3200" dirty="0" smtClean="0">
                <a:ea typeface="ＭＳ Ｐゴシック" pitchFamily="34" charset="-128"/>
              </a:rPr>
            </a:br>
            <a:r>
              <a:rPr lang="en-GB" sz="3200" dirty="0">
                <a:ea typeface="ＭＳ Ｐゴシック" pitchFamily="34" charset="-128"/>
              </a:rPr>
              <a:t/>
            </a:r>
            <a:br>
              <a:rPr lang="en-GB" sz="3200" dirty="0">
                <a:ea typeface="ＭＳ Ｐゴシック" pitchFamily="34" charset="-128"/>
              </a:rPr>
            </a:br>
            <a:r>
              <a:rPr lang="en-GB" sz="3200" dirty="0" smtClean="0">
                <a:ea typeface="ＭＳ Ｐゴシック" pitchFamily="34" charset="-128"/>
              </a:rPr>
              <a:t>Thank you!</a:t>
            </a:r>
            <a:endParaRPr lang="en-GB" sz="3200" dirty="0" smtClean="0">
              <a:solidFill>
                <a:srgbClr val="FF0000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7404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ngles droits">
  <a:themeElements>
    <a:clrScheme name="Angles droits 2">
      <a:dk1>
        <a:srgbClr val="003366"/>
      </a:dk1>
      <a:lt1>
        <a:srgbClr val="FFFFFF"/>
      </a:lt1>
      <a:dk2>
        <a:srgbClr val="003366"/>
      </a:dk2>
      <a:lt2>
        <a:srgbClr val="E3E2C7"/>
      </a:lt2>
      <a:accent1>
        <a:srgbClr val="CCCC99"/>
      </a:accent1>
      <a:accent2>
        <a:srgbClr val="003366"/>
      </a:accent2>
      <a:accent3>
        <a:srgbClr val="FFFFFF"/>
      </a:accent3>
      <a:accent4>
        <a:srgbClr val="002A56"/>
      </a:accent4>
      <a:accent5>
        <a:srgbClr val="E2E2CA"/>
      </a:accent5>
      <a:accent6>
        <a:srgbClr val="002D5C"/>
      </a:accent6>
      <a:hlink>
        <a:srgbClr val="003366"/>
      </a:hlink>
      <a:folHlink>
        <a:srgbClr val="800000"/>
      </a:folHlink>
    </a:clrScheme>
    <a:fontScheme name="Angles droit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rgbClr val="969696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54000" tIns="46800" rIns="54000" bIns="4680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000" b="1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rgbClr val="969696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54000" tIns="46800" rIns="54000" bIns="4680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000" b="1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Angles droits 1">
        <a:dk1>
          <a:srgbClr val="008080"/>
        </a:dk1>
        <a:lt1>
          <a:srgbClr val="FFFFCC"/>
        </a:lt1>
        <a:dk2>
          <a:srgbClr val="009999"/>
        </a:dk2>
        <a:lt2>
          <a:srgbClr val="FFFF99"/>
        </a:lt2>
        <a:accent1>
          <a:srgbClr val="336699"/>
        </a:accent1>
        <a:accent2>
          <a:srgbClr val="FFFF99"/>
        </a:accent2>
        <a:accent3>
          <a:srgbClr val="AACACA"/>
        </a:accent3>
        <a:accent4>
          <a:srgbClr val="DADAAE"/>
        </a:accent4>
        <a:accent5>
          <a:srgbClr val="ADB8CA"/>
        </a:accent5>
        <a:accent6>
          <a:srgbClr val="E7E78A"/>
        </a:accent6>
        <a:hlink>
          <a:srgbClr val="FFFFCC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ngles droits 2">
        <a:dk1>
          <a:srgbClr val="003366"/>
        </a:dk1>
        <a:lt1>
          <a:srgbClr val="FFFFFF"/>
        </a:lt1>
        <a:dk2>
          <a:srgbClr val="003366"/>
        </a:dk2>
        <a:lt2>
          <a:srgbClr val="E3E2C7"/>
        </a:lt2>
        <a:accent1>
          <a:srgbClr val="CCCC99"/>
        </a:accent1>
        <a:accent2>
          <a:srgbClr val="003366"/>
        </a:accent2>
        <a:accent3>
          <a:srgbClr val="FFFFFF"/>
        </a:accent3>
        <a:accent4>
          <a:srgbClr val="002A56"/>
        </a:accent4>
        <a:accent5>
          <a:srgbClr val="E2E2CA"/>
        </a:accent5>
        <a:accent6>
          <a:srgbClr val="002D5C"/>
        </a:accent6>
        <a:hlink>
          <a:srgbClr val="003366"/>
        </a:hlink>
        <a:folHlink>
          <a:srgbClr val="8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ngles droits 3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DDDDDD"/>
        </a:accent1>
        <a:accent2>
          <a:srgbClr val="333333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2D2D2D"/>
        </a:accent6>
        <a:hlink>
          <a:srgbClr val="80808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ngles droits 4">
        <a:dk1>
          <a:srgbClr val="5F5F5F"/>
        </a:dk1>
        <a:lt1>
          <a:srgbClr val="FFFFFF"/>
        </a:lt1>
        <a:dk2>
          <a:srgbClr val="003366"/>
        </a:dk2>
        <a:lt2>
          <a:srgbClr val="FFFFFF"/>
        </a:lt2>
        <a:accent1>
          <a:srgbClr val="7E003F"/>
        </a:accent1>
        <a:accent2>
          <a:srgbClr val="DDDDDD"/>
        </a:accent2>
        <a:accent3>
          <a:srgbClr val="AAADB8"/>
        </a:accent3>
        <a:accent4>
          <a:srgbClr val="DADADA"/>
        </a:accent4>
        <a:accent5>
          <a:srgbClr val="C0AAAF"/>
        </a:accent5>
        <a:accent6>
          <a:srgbClr val="C8C8C8"/>
        </a:accent6>
        <a:hlink>
          <a:srgbClr val="969696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24033</TotalTime>
  <Words>344</Words>
  <Application>Microsoft Office PowerPoint</Application>
  <PresentationFormat>Format A4 (210 x 297 mm)</PresentationFormat>
  <Paragraphs>95</Paragraphs>
  <Slides>7</Slides>
  <Notes>7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8" baseType="lpstr">
      <vt:lpstr>Angles droits</vt:lpstr>
      <vt:lpstr>Net Neutrality  a regulator’s vision</vt:lpstr>
      <vt:lpstr>Net neutrality in Europe: the first milestones</vt:lpstr>
      <vt:lpstr>ARCEP’s “10 proposals and recommendations” (2010)</vt:lpstr>
      <vt:lpstr>Focus: traffic management</vt:lpstr>
      <vt:lpstr>Focus: data interconnection market</vt:lpstr>
      <vt:lpstr>BEREC: making the framework come to life</vt:lpstr>
      <vt:lpstr>  Being proactive,  without being unnecessarily intrusive   Thank you!</vt:lpstr>
    </vt:vector>
  </TitlesOfParts>
  <Company>République Française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 ARCEP 2010</dc:title>
  <dc:creator>ARCEP</dc:creator>
  <cp:lastModifiedBy>GMellier</cp:lastModifiedBy>
  <cp:revision>887</cp:revision>
  <cp:lastPrinted>2011-11-21T13:14:10Z</cp:lastPrinted>
  <dcterms:created xsi:type="dcterms:W3CDTF">2010-11-02T20:51:10Z</dcterms:created>
  <dcterms:modified xsi:type="dcterms:W3CDTF">2012-02-26T23:23:49Z</dcterms:modified>
</cp:coreProperties>
</file>