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77" r:id="rId4"/>
  </p:sldMasterIdLst>
  <p:notesMasterIdLst>
    <p:notesMasterId r:id="rId9"/>
  </p:notesMasterIdLst>
  <p:handoutMasterIdLst>
    <p:handoutMasterId r:id="rId10"/>
  </p:handoutMasterIdLst>
  <p:sldIdLst>
    <p:sldId id="290" r:id="rId5"/>
    <p:sldId id="304" r:id="rId6"/>
    <p:sldId id="311" r:id="rId7"/>
    <p:sldId id="309" r:id="rId8"/>
  </p:sldIdLst>
  <p:sldSz cx="9144000" cy="6858000" type="screen4x3"/>
  <p:notesSz cx="6797675" cy="9928225"/>
  <p:embeddedFontLst>
    <p:embeddedFont>
      <p:font typeface="Verdana" pitchFamily="34" charset="0"/>
      <p:regular r:id="rId11"/>
      <p:bold r:id="rId12"/>
      <p:italic r:id="rId13"/>
      <p:boldItalic r:id="rId14"/>
    </p:embeddedFont>
    <p:embeddedFont>
      <p:font typeface="Telenor Font" pitchFamily="34" charset="0"/>
      <p:regular r:id="rId15"/>
      <p:bold r:id="rId16"/>
      <p:italic r:id="rId17"/>
    </p:embeddedFont>
  </p:embeddedFontLst>
  <p:defaultTextStyle>
    <a:defPPr>
      <a:defRPr lang="en-GB"/>
    </a:defPPr>
    <a:lvl1pPr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333FF"/>
    <a:srgbClr val="A10082"/>
    <a:srgbClr val="F7DB17"/>
    <a:srgbClr val="8C8F91"/>
    <a:srgbClr val="C9B582"/>
    <a:srgbClr val="7D8F29"/>
    <a:srgbClr val="0099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85" autoAdjust="0"/>
    <p:restoredTop sz="74058" autoAdjust="0"/>
  </p:normalViewPr>
  <p:slideViewPr>
    <p:cSldViewPr>
      <p:cViewPr>
        <p:scale>
          <a:sx n="75" d="100"/>
          <a:sy n="75" d="100"/>
        </p:scale>
        <p:origin x="-1230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17" tIns="45309" rIns="90617" bIns="45309" numCol="1" anchor="t" anchorCtr="0" compatLnSpc="1">
            <a:prstTxWarp prst="textNoShape">
              <a:avLst/>
            </a:prstTxWarp>
          </a:bodyPr>
          <a:lstStyle>
            <a:lvl1pPr algn="l" defTabSz="906463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83" y="1"/>
            <a:ext cx="294657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17" tIns="45309" rIns="90617" bIns="45309" numCol="1" anchor="t" anchorCtr="0" compatLnSpc="1">
            <a:prstTxWarp prst="textNoShape">
              <a:avLst/>
            </a:prstTxWarp>
          </a:bodyPr>
          <a:lstStyle>
            <a:lvl1pPr algn="r" defTabSz="906463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671"/>
            <a:ext cx="2946576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17" tIns="45309" rIns="90617" bIns="45309" numCol="1" anchor="b" anchorCtr="0" compatLnSpc="1">
            <a:prstTxWarp prst="textNoShape">
              <a:avLst/>
            </a:prstTxWarp>
          </a:bodyPr>
          <a:lstStyle>
            <a:lvl1pPr algn="l" defTabSz="906463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83" y="9429671"/>
            <a:ext cx="2946575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17" tIns="45309" rIns="90617" bIns="45309" numCol="1" anchor="b" anchorCtr="0" compatLnSpc="1">
            <a:prstTxWarp prst="textNoShape">
              <a:avLst/>
            </a:prstTxWarp>
          </a:bodyPr>
          <a:lstStyle>
            <a:lvl1pPr algn="r" defTabSz="906463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19DD62D2-F776-4EAC-AF70-EEE1C7074F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17" tIns="45309" rIns="90617" bIns="45309" numCol="1" anchor="t" anchorCtr="0" compatLnSpc="1">
            <a:prstTxWarp prst="textNoShape">
              <a:avLst/>
            </a:prstTxWarp>
          </a:bodyPr>
          <a:lstStyle>
            <a:lvl1pPr algn="l" defTabSz="906463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83" y="1"/>
            <a:ext cx="294657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17" tIns="45309" rIns="90617" bIns="45309" numCol="1" anchor="t" anchorCtr="0" compatLnSpc="1">
            <a:prstTxWarp prst="textNoShape">
              <a:avLst/>
            </a:prstTxWarp>
          </a:bodyPr>
          <a:lstStyle>
            <a:lvl1pPr algn="r" defTabSz="906463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6" y="4715630"/>
            <a:ext cx="5438464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17" tIns="45309" rIns="90617" bIns="453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671"/>
            <a:ext cx="2946576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17" tIns="45309" rIns="90617" bIns="45309" numCol="1" anchor="b" anchorCtr="0" compatLnSpc="1">
            <a:prstTxWarp prst="textNoShape">
              <a:avLst/>
            </a:prstTxWarp>
          </a:bodyPr>
          <a:lstStyle>
            <a:lvl1pPr algn="l" defTabSz="906463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83" y="9429671"/>
            <a:ext cx="2946575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17" tIns="45309" rIns="90617" bIns="45309" numCol="1" anchor="b" anchorCtr="0" compatLnSpc="1">
            <a:prstTxWarp prst="textNoShape">
              <a:avLst/>
            </a:prstTxWarp>
          </a:bodyPr>
          <a:lstStyle>
            <a:lvl1pPr algn="r" defTabSz="906463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B8F248BC-5A58-466C-80D0-0F52ADAE05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eige_front_final_telen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98638"/>
            <a:ext cx="9144000" cy="296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93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916238" y="3810000"/>
            <a:ext cx="5646737" cy="381000"/>
          </a:xfrm>
        </p:spPr>
        <p:txBody>
          <a:bodyPr lIns="91440" tIns="45720" rIns="91440" bIns="45720" anchor="ctr"/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6935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916238" y="4191000"/>
            <a:ext cx="5638800" cy="381000"/>
          </a:xfrm>
          <a:ln/>
        </p:spPr>
        <p:txBody>
          <a:bodyPr lIns="91440" tIns="45720" rIns="91440" bIns="45720"/>
          <a:lstStyle>
            <a:lvl1pPr>
              <a:defRPr sz="1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3BB39-1D11-49B8-8B11-4DD30DD6C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00 Month 0000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313" y="466725"/>
            <a:ext cx="1905000" cy="5353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466725"/>
            <a:ext cx="5562600" cy="5353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52FD6-AB01-489E-8E1C-3818912A3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00 Month 0000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E5603-B435-4744-A60F-8F032E5B07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00 Month 0000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0A358-CA53-4B2E-939C-23624B201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00 Month 0000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37004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1175" y="1628775"/>
            <a:ext cx="370205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8E97C-2C24-4054-BFE9-1A39ED7AB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00 Month 0000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E8091-6E45-4A20-95FF-835274EBD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3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00 Month 0000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B41B5-3745-4FD4-A5CE-7D2511DDAE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00 Month 0000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02005-EF19-4196-B3D5-AF64EC66F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3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00 Month 0000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7FEB1-3307-4849-860E-22B0E6782C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00 Month 0000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b-N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35834-20D1-41B2-AE05-FD571EBA6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00 Month 0000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61" name="Rectangle 41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b-NO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66725"/>
            <a:ext cx="762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Klikk for å redigere tittelstil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7554912" cy="419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Klikk for å redigere tekststiler i malen</a:t>
            </a:r>
          </a:p>
          <a:p>
            <a:pPr lvl="1"/>
            <a:r>
              <a:rPr lang="en-US" smtClean="0"/>
              <a:t>Andre nivå</a:t>
            </a:r>
          </a:p>
          <a:p>
            <a:pPr lvl="2"/>
            <a:r>
              <a:rPr lang="en-US" smtClean="0"/>
              <a:t>Tredje nivå</a:t>
            </a:r>
          </a:p>
          <a:p>
            <a:pPr lvl="3"/>
            <a:r>
              <a:rPr lang="en-US" smtClean="0"/>
              <a:t>Fjerde nivå</a:t>
            </a:r>
          </a:p>
          <a:p>
            <a:pPr lvl="4"/>
            <a:r>
              <a:rPr lang="en-US" smtClean="0"/>
              <a:t>Femte nivå</a:t>
            </a:r>
          </a:p>
        </p:txBody>
      </p:sp>
      <p:sp>
        <p:nvSpPr>
          <p:cNvPr id="568357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71488" y="6589713"/>
            <a:ext cx="5000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700"/>
            </a:lvl1pPr>
          </a:lstStyle>
          <a:p>
            <a:pPr>
              <a:defRPr/>
            </a:pPr>
            <a:fld id="{8613897A-7E6B-44B3-B31E-ADEC61BE0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8358" name="Rectangle 3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71550" y="6588125"/>
            <a:ext cx="2133600" cy="153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700"/>
            </a:lvl1pPr>
          </a:lstStyle>
          <a:p>
            <a:pPr>
              <a:defRPr/>
            </a:pPr>
            <a:r>
              <a:rPr lang="en-GB"/>
              <a:t>00 Month 0000</a:t>
            </a:r>
          </a:p>
        </p:txBody>
      </p:sp>
      <p:pic>
        <p:nvPicPr>
          <p:cNvPr id="1031" name="Picture 43" descr="Blue&amp;Blac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96200" y="6254750"/>
            <a:ext cx="11049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30000"/>
        </a:spcAft>
        <a:buClr>
          <a:schemeClr val="tx1"/>
        </a:buClr>
        <a:buFont typeface="Verdana" pitchFamily="34" charset="0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271463" indent="-269875" algn="l" rtl="0" eaLnBrk="0" fontAlgn="base" hangingPunct="0">
        <a:spcBef>
          <a:spcPct val="20000"/>
        </a:spcBef>
        <a:spcAft>
          <a:spcPct val="30000"/>
        </a:spcAft>
        <a:buClr>
          <a:schemeClr val="tx1"/>
        </a:buClr>
        <a:buFont typeface="Verdana" pitchFamily="34" charset="0"/>
        <a:buChar char="•"/>
        <a:defRPr>
          <a:solidFill>
            <a:schemeClr val="tx1"/>
          </a:solidFill>
          <a:latin typeface="+mn-lt"/>
        </a:defRPr>
      </a:lvl2pPr>
      <a:lvl3pPr marL="542925" indent="-269875" algn="l" rtl="0" eaLnBrk="0" fontAlgn="base" hangingPunct="0">
        <a:spcBef>
          <a:spcPct val="20000"/>
        </a:spcBef>
        <a:spcAft>
          <a:spcPct val="3000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3pPr>
      <a:lvl4pPr marL="814388" indent="-269875" algn="l" rtl="0" eaLnBrk="0" fontAlgn="base" hangingPunct="0">
        <a:spcBef>
          <a:spcPct val="20000"/>
        </a:spcBef>
        <a:spcAft>
          <a:spcPct val="3000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4pPr>
      <a:lvl5pPr marL="1085850" indent="-269875" algn="l" rtl="0" eaLnBrk="0" fontAlgn="base" hangingPunct="0">
        <a:spcBef>
          <a:spcPct val="20000"/>
        </a:spcBef>
        <a:spcAft>
          <a:spcPct val="3000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5pPr>
      <a:lvl6pPr marL="1543050" indent="-269875" algn="l" rtl="0" eaLnBrk="1" fontAlgn="base" hangingPunct="1">
        <a:spcBef>
          <a:spcPct val="20000"/>
        </a:spcBef>
        <a:spcAft>
          <a:spcPct val="3000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000250" indent="-269875" algn="l" rtl="0" eaLnBrk="1" fontAlgn="base" hangingPunct="1">
        <a:spcBef>
          <a:spcPct val="20000"/>
        </a:spcBef>
        <a:spcAft>
          <a:spcPct val="3000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457450" indent="-269875" algn="l" rtl="0" eaLnBrk="1" fontAlgn="base" hangingPunct="1">
        <a:spcBef>
          <a:spcPct val="20000"/>
        </a:spcBef>
        <a:spcAft>
          <a:spcPct val="3000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2914650" indent="-269875" algn="l" rtl="0" eaLnBrk="1" fontAlgn="base" hangingPunct="1">
        <a:spcBef>
          <a:spcPct val="20000"/>
        </a:spcBef>
        <a:spcAft>
          <a:spcPct val="3000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Net neutrality conference - EP</a:t>
            </a:r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0" indent="0" eaLnBrk="1" hangingPunct="1"/>
            <a:r>
              <a:rPr lang="en-GB" dirty="0" smtClean="0"/>
              <a:t>Harald Krohg, Director Wholesale &amp; Regulatory, Telenor Norway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103976006, Yury Kuzmin /iStock Vectors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67544" y="1196752"/>
            <a:ext cx="5732023" cy="532859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620000" cy="914400"/>
          </a:xfrm>
        </p:spPr>
        <p:txBody>
          <a:bodyPr/>
          <a:lstStyle/>
          <a:p>
            <a:r>
              <a:rPr lang="nb-NO" sz="2400" dirty="0" smtClean="0">
                <a:latin typeface="Telenor Font" pitchFamily="34" charset="0"/>
              </a:rPr>
              <a:t>Telenor has </a:t>
            </a:r>
            <a:r>
              <a:rPr lang="nb-NO" sz="2400" dirty="0" err="1" smtClean="0">
                <a:latin typeface="Telenor Font" pitchFamily="34" charset="0"/>
              </a:rPr>
              <a:t>supported</a:t>
            </a:r>
            <a:r>
              <a:rPr lang="nb-NO" sz="2400" dirty="0" smtClean="0">
                <a:latin typeface="Telenor Font" pitchFamily="34" charset="0"/>
              </a:rPr>
              <a:t> </a:t>
            </a:r>
            <a:r>
              <a:rPr lang="nb-NO" sz="2400" dirty="0" err="1" smtClean="0">
                <a:latin typeface="Telenor Font" pitchFamily="34" charset="0"/>
              </a:rPr>
              <a:t>the</a:t>
            </a:r>
            <a:r>
              <a:rPr lang="nb-NO" sz="2400" dirty="0" smtClean="0">
                <a:latin typeface="Telenor Font" pitchFamily="34" charset="0"/>
              </a:rPr>
              <a:t> </a:t>
            </a:r>
            <a:r>
              <a:rPr lang="nb-NO" sz="2400" dirty="0" err="1" smtClean="0">
                <a:latin typeface="Telenor Font" pitchFamily="34" charset="0"/>
              </a:rPr>
              <a:t>pragmatic</a:t>
            </a:r>
            <a:r>
              <a:rPr lang="nb-NO" sz="2400" dirty="0" smtClean="0">
                <a:latin typeface="Telenor Font" pitchFamily="34" charset="0"/>
              </a:rPr>
              <a:t> Nordic </a:t>
            </a:r>
            <a:r>
              <a:rPr lang="nb-NO" sz="2400" dirty="0" err="1" smtClean="0">
                <a:latin typeface="Telenor Font" pitchFamily="34" charset="0"/>
              </a:rPr>
              <a:t>approaches</a:t>
            </a:r>
            <a:r>
              <a:rPr lang="nb-NO" sz="2400" dirty="0" smtClean="0">
                <a:latin typeface="Telenor Font" pitchFamily="34" charset="0"/>
              </a:rPr>
              <a:t> to Net </a:t>
            </a:r>
            <a:r>
              <a:rPr lang="nb-NO" sz="2400" dirty="0" err="1" smtClean="0">
                <a:latin typeface="Telenor Font" pitchFamily="34" charset="0"/>
              </a:rPr>
              <a:t>neutrality</a:t>
            </a:r>
            <a:r>
              <a:rPr lang="nb-NO" sz="2400" dirty="0" smtClean="0">
                <a:latin typeface="Telenor Font" pitchFamily="34" charset="0"/>
              </a:rPr>
              <a:t>  </a:t>
            </a:r>
            <a:br>
              <a:rPr lang="nb-NO" sz="2400" dirty="0" smtClean="0">
                <a:latin typeface="Telenor Font" pitchFamily="34" charset="0"/>
              </a:rPr>
            </a:br>
            <a:endParaRPr lang="nb-NO" sz="2400" dirty="0">
              <a:latin typeface="Telenor Fon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9592" y="1614289"/>
            <a:ext cx="4752528" cy="4911055"/>
          </a:xfrm>
        </p:spPr>
        <p:txBody>
          <a:bodyPr/>
          <a:lstStyle/>
          <a:p>
            <a:r>
              <a:rPr lang="nb-NO" sz="1800" b="1" dirty="0" err="1" smtClean="0">
                <a:latin typeface="Telenor Font" pitchFamily="34" charset="0"/>
              </a:rPr>
              <a:t>Norwegian</a:t>
            </a:r>
            <a:r>
              <a:rPr lang="nb-NO" sz="1800" b="1" dirty="0" smtClean="0">
                <a:latin typeface="Telenor Font" pitchFamily="34" charset="0"/>
              </a:rPr>
              <a:t> guidelines</a:t>
            </a:r>
          </a:p>
          <a:p>
            <a:r>
              <a:rPr lang="nb-NO" sz="1800" dirty="0" smtClean="0">
                <a:latin typeface="Telenor Font" pitchFamily="34" charset="0"/>
              </a:rPr>
              <a:t>Internet </a:t>
            </a:r>
            <a:r>
              <a:rPr lang="nb-NO" sz="1800" dirty="0" err="1" smtClean="0">
                <a:latin typeface="Telenor Font" pitchFamily="34" charset="0"/>
              </a:rPr>
              <a:t>users</a:t>
            </a:r>
            <a:r>
              <a:rPr lang="nb-NO" sz="1800" dirty="0" smtClean="0">
                <a:latin typeface="Telenor Font" pitchFamily="34" charset="0"/>
              </a:rPr>
              <a:t> </a:t>
            </a:r>
            <a:r>
              <a:rPr lang="nb-NO" sz="1800" dirty="0" err="1" smtClean="0">
                <a:latin typeface="Telenor Font" pitchFamily="34" charset="0"/>
              </a:rPr>
              <a:t>are</a:t>
            </a:r>
            <a:r>
              <a:rPr lang="nb-NO" sz="1800" dirty="0" smtClean="0">
                <a:latin typeface="Telenor Font" pitchFamily="34" charset="0"/>
              </a:rPr>
              <a:t> </a:t>
            </a:r>
            <a:r>
              <a:rPr lang="nb-NO" sz="1800" dirty="0" err="1" smtClean="0">
                <a:latin typeface="Telenor Font" pitchFamily="34" charset="0"/>
              </a:rPr>
              <a:t>entitled</a:t>
            </a:r>
            <a:r>
              <a:rPr lang="nb-NO" sz="1800" dirty="0" smtClean="0">
                <a:latin typeface="Telenor Font" pitchFamily="34" charset="0"/>
              </a:rPr>
              <a:t> to a </a:t>
            </a:r>
            <a:r>
              <a:rPr lang="nb-NO" sz="1800" dirty="0" err="1" smtClean="0">
                <a:latin typeface="Telenor Font" pitchFamily="34" charset="0"/>
              </a:rPr>
              <a:t>connection</a:t>
            </a:r>
            <a:endParaRPr lang="nb-NO" sz="1800" dirty="0" smtClean="0">
              <a:latin typeface="Telenor Font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1800" dirty="0" smtClean="0">
                <a:latin typeface="Telenor Font" pitchFamily="34" charset="0"/>
              </a:rPr>
              <a:t>with a predefined capacity and </a:t>
            </a:r>
            <a:r>
              <a:rPr lang="nb-NO" sz="1800" dirty="0" err="1" smtClean="0">
                <a:latin typeface="Telenor Font" pitchFamily="34" charset="0"/>
              </a:rPr>
              <a:t>quality</a:t>
            </a:r>
            <a:r>
              <a:rPr lang="nb-NO" sz="1800" dirty="0" smtClean="0">
                <a:latin typeface="Telenor Font" pitchFamily="34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sz="1800" dirty="0" smtClean="0">
                <a:latin typeface="Telenor Font" pitchFamily="34" charset="0"/>
              </a:rPr>
              <a:t>that enables them to</a:t>
            </a:r>
            <a:br>
              <a:rPr lang="en-US" sz="1800" dirty="0" smtClean="0">
                <a:latin typeface="Telenor Font" pitchFamily="34" charset="0"/>
              </a:rPr>
            </a:br>
            <a:r>
              <a:rPr lang="en-US" sz="1800" dirty="0" smtClean="0">
                <a:latin typeface="Telenor Font" pitchFamily="34" charset="0"/>
              </a:rPr>
              <a:t>- send and receive content of their</a:t>
            </a:r>
            <a:br>
              <a:rPr lang="en-US" sz="1800" dirty="0" smtClean="0">
                <a:latin typeface="Telenor Font" pitchFamily="34" charset="0"/>
              </a:rPr>
            </a:br>
            <a:r>
              <a:rPr lang="en-US" sz="1800" dirty="0" smtClean="0">
                <a:latin typeface="Telenor Font" pitchFamily="34" charset="0"/>
              </a:rPr>
              <a:t>   choice</a:t>
            </a:r>
            <a:br>
              <a:rPr lang="en-US" sz="1800" dirty="0" smtClean="0">
                <a:latin typeface="Telenor Font" pitchFamily="34" charset="0"/>
              </a:rPr>
            </a:br>
            <a:r>
              <a:rPr lang="en-US" sz="1800" dirty="0" smtClean="0">
                <a:latin typeface="Telenor Font" pitchFamily="34" charset="0"/>
              </a:rPr>
              <a:t>- use services and run applications of</a:t>
            </a:r>
            <a:br>
              <a:rPr lang="en-US" sz="1800" dirty="0" smtClean="0">
                <a:latin typeface="Telenor Font" pitchFamily="34" charset="0"/>
              </a:rPr>
            </a:br>
            <a:r>
              <a:rPr lang="en-US" sz="1800" dirty="0" smtClean="0">
                <a:latin typeface="Telenor Font" pitchFamily="34" charset="0"/>
              </a:rPr>
              <a:t>   their choice</a:t>
            </a:r>
            <a:br>
              <a:rPr lang="en-US" sz="1800" dirty="0" smtClean="0">
                <a:latin typeface="Telenor Font" pitchFamily="34" charset="0"/>
              </a:rPr>
            </a:br>
            <a:r>
              <a:rPr lang="en-US" sz="1800" dirty="0" smtClean="0">
                <a:latin typeface="Telenor Font" pitchFamily="34" charset="0"/>
              </a:rPr>
              <a:t>- connect hardware and use software of</a:t>
            </a:r>
            <a:br>
              <a:rPr lang="en-US" sz="1800" dirty="0" smtClean="0">
                <a:latin typeface="Telenor Font" pitchFamily="34" charset="0"/>
              </a:rPr>
            </a:br>
            <a:r>
              <a:rPr lang="en-US" sz="1800" dirty="0" smtClean="0">
                <a:latin typeface="Telenor Font" pitchFamily="34" charset="0"/>
              </a:rPr>
              <a:t>   their choice that do not harm the</a:t>
            </a:r>
            <a:br>
              <a:rPr lang="en-US" sz="1800" dirty="0" smtClean="0">
                <a:latin typeface="Telenor Font" pitchFamily="34" charset="0"/>
              </a:rPr>
            </a:br>
            <a:r>
              <a:rPr lang="en-US" sz="1800" dirty="0" smtClean="0">
                <a:latin typeface="Telenor Font" pitchFamily="34" charset="0"/>
              </a:rPr>
              <a:t>   network.</a:t>
            </a:r>
          </a:p>
          <a:p>
            <a:pPr>
              <a:buFont typeface="Wingdings" pitchFamily="2" charset="2"/>
              <a:buChar char="ü"/>
            </a:pPr>
            <a:r>
              <a:rPr lang="en-US" sz="1800" dirty="0" smtClean="0">
                <a:latin typeface="Telenor Font" pitchFamily="34" charset="0"/>
              </a:rPr>
              <a:t>that is free from discrimination with regard to type of application, service or content or based on sender or </a:t>
            </a:r>
            <a:r>
              <a:rPr lang="nb-NO" sz="1800" dirty="0" err="1" smtClean="0">
                <a:latin typeface="Telenor Font" pitchFamily="34" charset="0"/>
              </a:rPr>
              <a:t>receiver</a:t>
            </a:r>
            <a:r>
              <a:rPr lang="nb-NO" sz="1800" dirty="0" smtClean="0">
                <a:latin typeface="Telenor Font" pitchFamily="34" charset="0"/>
              </a:rPr>
              <a:t> </a:t>
            </a:r>
            <a:r>
              <a:rPr lang="nb-NO" sz="1800" dirty="0" err="1" smtClean="0">
                <a:latin typeface="Telenor Font" pitchFamily="34" charset="0"/>
              </a:rPr>
              <a:t>address</a:t>
            </a:r>
            <a:r>
              <a:rPr lang="nb-NO" sz="1800" dirty="0" smtClean="0">
                <a:latin typeface="Telenor Font" pitchFamily="34" charset="0"/>
              </a:rPr>
              <a:t>.</a:t>
            </a:r>
            <a:endParaRPr lang="en-US" sz="1800" dirty="0" smtClean="0">
              <a:latin typeface="Telenor Font" pitchFamily="34" charset="0"/>
            </a:endParaRPr>
          </a:p>
          <a:p>
            <a:endParaRPr lang="nb-NO" sz="2000" dirty="0">
              <a:latin typeface="Telenor Font" pitchFamily="34" charset="0"/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6444208" y="2492896"/>
            <a:ext cx="2304256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7800" indent="-177800" algn="l">
              <a:buFont typeface="Arial" pitchFamily="34" charset="0"/>
              <a:buChar char="•"/>
            </a:pPr>
            <a:r>
              <a:rPr lang="nb-NO" dirty="0" smtClean="0">
                <a:latin typeface="Telenor Font" pitchFamily="34" charset="0"/>
              </a:rPr>
              <a:t>Basis for </a:t>
            </a:r>
            <a:r>
              <a:rPr lang="nb-NO" dirty="0" err="1" smtClean="0">
                <a:latin typeface="Telenor Font" pitchFamily="34" charset="0"/>
              </a:rPr>
              <a:t>common</a:t>
            </a:r>
            <a:r>
              <a:rPr lang="nb-NO" dirty="0" smtClean="0">
                <a:latin typeface="Telenor Font" pitchFamily="34" charset="0"/>
              </a:rPr>
              <a:t> </a:t>
            </a:r>
            <a:r>
              <a:rPr lang="nb-NO" dirty="0" err="1" smtClean="0">
                <a:latin typeface="Telenor Font" pitchFamily="34" charset="0"/>
              </a:rPr>
              <a:t>understanding</a:t>
            </a:r>
            <a:endParaRPr lang="nb-NO" dirty="0" smtClean="0">
              <a:latin typeface="Telenor Font" pitchFamily="34" charset="0"/>
            </a:endParaRPr>
          </a:p>
          <a:p>
            <a:pPr marL="177800" indent="-177800" algn="l">
              <a:buFont typeface="Arial" pitchFamily="34" charset="0"/>
              <a:buChar char="•"/>
            </a:pPr>
            <a:r>
              <a:rPr lang="nb-NO" dirty="0" err="1" smtClean="0">
                <a:latin typeface="Telenor Font" pitchFamily="34" charset="0"/>
              </a:rPr>
              <a:t>Focus</a:t>
            </a:r>
            <a:r>
              <a:rPr lang="nb-NO" dirty="0" smtClean="0">
                <a:latin typeface="Telenor Font" pitchFamily="34" charset="0"/>
              </a:rPr>
              <a:t> </a:t>
            </a:r>
            <a:r>
              <a:rPr lang="nb-NO" dirty="0" err="1" smtClean="0">
                <a:latin typeface="Telenor Font" pitchFamily="34" charset="0"/>
              </a:rPr>
              <a:t>on</a:t>
            </a:r>
            <a:r>
              <a:rPr lang="nb-NO" dirty="0" smtClean="0">
                <a:latin typeface="Telenor Font" pitchFamily="34" charset="0"/>
              </a:rPr>
              <a:t> </a:t>
            </a:r>
            <a:r>
              <a:rPr lang="nb-NO" dirty="0" err="1" smtClean="0">
                <a:latin typeface="Telenor Font" pitchFamily="34" charset="0"/>
              </a:rPr>
              <a:t>customers</a:t>
            </a:r>
            <a:r>
              <a:rPr lang="nb-NO" dirty="0" smtClean="0">
                <a:latin typeface="Telenor Font" pitchFamily="34" charset="0"/>
              </a:rPr>
              <a:t> rights</a:t>
            </a:r>
          </a:p>
          <a:p>
            <a:pPr marL="177800" indent="-177800" algn="l">
              <a:buFont typeface="Arial" pitchFamily="34" charset="0"/>
              <a:buChar char="•"/>
            </a:pPr>
            <a:r>
              <a:rPr lang="nb-NO" dirty="0" smtClean="0">
                <a:latin typeface="Telenor Font" pitchFamily="34" charset="0"/>
              </a:rPr>
              <a:t>Positive side </a:t>
            </a:r>
            <a:r>
              <a:rPr lang="nb-NO" dirty="0" err="1" smtClean="0">
                <a:latin typeface="Telenor Font" pitchFamily="34" charset="0"/>
              </a:rPr>
              <a:t>effects</a:t>
            </a:r>
            <a:r>
              <a:rPr lang="nb-NO" dirty="0" smtClean="0">
                <a:latin typeface="Telenor Font" pitchFamily="34" charset="0"/>
              </a:rPr>
              <a:t> for all stakeholders</a:t>
            </a:r>
            <a:endParaRPr lang="nb-NO" dirty="0">
              <a:latin typeface="Telenor Fon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6237312"/>
            <a:ext cx="377699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600" dirty="0" smtClean="0"/>
              <a:t>http://www.npt.no/ikbViewer/Content/109607/Retningslinjer_for_nettn%c3%b8ytralitet.pdf</a:t>
            </a:r>
            <a:endParaRPr lang="nb-NO" sz="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8313" y="466725"/>
            <a:ext cx="3671639" cy="914400"/>
          </a:xfrm>
        </p:spPr>
        <p:txBody>
          <a:bodyPr/>
          <a:lstStyle/>
          <a:p>
            <a:r>
              <a:rPr lang="nb-NO" sz="2000" dirty="0" smtClean="0">
                <a:latin typeface="Telenor Font" pitchFamily="34" charset="0"/>
              </a:rPr>
              <a:t>Internet </a:t>
            </a:r>
            <a:r>
              <a:rPr lang="nb-NO" sz="2000" dirty="0" err="1" smtClean="0">
                <a:latin typeface="Telenor Font" pitchFamily="34" charset="0"/>
              </a:rPr>
              <a:t>traffic</a:t>
            </a:r>
            <a:r>
              <a:rPr lang="nb-NO" sz="2000" dirty="0" smtClean="0">
                <a:latin typeface="Telenor Font" pitchFamily="34" charset="0"/>
              </a:rPr>
              <a:t> </a:t>
            </a:r>
            <a:r>
              <a:rPr lang="nb-NO" sz="2000" dirty="0" err="1" smtClean="0">
                <a:latin typeface="Telenor Font" pitchFamily="34" charset="0"/>
              </a:rPr>
              <a:t>growth</a:t>
            </a:r>
            <a:r>
              <a:rPr lang="nb-NO" sz="2000" dirty="0" smtClean="0">
                <a:latin typeface="Telenor Font" pitchFamily="34" charset="0"/>
              </a:rPr>
              <a:t> </a:t>
            </a:r>
            <a:r>
              <a:rPr lang="nb-NO" sz="1800" dirty="0" smtClean="0">
                <a:latin typeface="Telenor Font" pitchFamily="34" charset="0"/>
              </a:rPr>
              <a:t/>
            </a:r>
            <a:br>
              <a:rPr lang="nb-NO" sz="1800" dirty="0" smtClean="0">
                <a:latin typeface="Telenor Font" pitchFamily="34" charset="0"/>
              </a:rPr>
            </a:br>
            <a:r>
              <a:rPr lang="nb-NO" sz="1400" dirty="0" smtClean="0">
                <a:latin typeface="Telenor Font" pitchFamily="34" charset="0"/>
              </a:rPr>
              <a:t>CAGR </a:t>
            </a:r>
            <a:r>
              <a:rPr lang="nb-NO" sz="1400" dirty="0" err="1" smtClean="0">
                <a:latin typeface="Telenor Font" pitchFamily="34" charset="0"/>
              </a:rPr>
              <a:t>fixed</a:t>
            </a:r>
            <a:r>
              <a:rPr lang="nb-NO" sz="1400" dirty="0" smtClean="0">
                <a:latin typeface="Telenor Font" pitchFamily="34" charset="0"/>
              </a:rPr>
              <a:t> 40%; mobile 100%</a:t>
            </a:r>
            <a:br>
              <a:rPr lang="nb-NO" sz="1400" dirty="0" smtClean="0">
                <a:latin typeface="Telenor Font" pitchFamily="34" charset="0"/>
              </a:rPr>
            </a:br>
            <a:r>
              <a:rPr lang="nb-NO" sz="1400" dirty="0" smtClean="0">
                <a:latin typeface="Telenor Font" pitchFamily="34" charset="0"/>
              </a:rPr>
              <a:t>Telenor </a:t>
            </a:r>
            <a:r>
              <a:rPr lang="nb-NO" sz="1400" dirty="0" err="1" smtClean="0">
                <a:latin typeface="Telenor Font" pitchFamily="34" charset="0"/>
              </a:rPr>
              <a:t>experiences</a:t>
            </a:r>
            <a:r>
              <a:rPr lang="nb-NO" sz="1400" dirty="0" smtClean="0">
                <a:latin typeface="Telenor Font" pitchFamily="34" charset="0"/>
              </a:rPr>
              <a:t> </a:t>
            </a:r>
            <a:r>
              <a:rPr lang="nb-NO" sz="1400" dirty="0" err="1" smtClean="0">
                <a:latin typeface="Telenor Font" pitchFamily="34" charset="0"/>
              </a:rPr>
              <a:t>growth</a:t>
            </a:r>
            <a:r>
              <a:rPr lang="nb-NO" sz="1400" dirty="0" smtClean="0">
                <a:latin typeface="Telenor Font" pitchFamily="34" charset="0"/>
              </a:rPr>
              <a:t> in line </a:t>
            </a:r>
            <a:r>
              <a:rPr lang="nb-NO" sz="1400" dirty="0" err="1" smtClean="0">
                <a:latin typeface="Telenor Font" pitchFamily="34" charset="0"/>
              </a:rPr>
              <a:t>with</a:t>
            </a:r>
            <a:r>
              <a:rPr lang="nb-NO" sz="1400" dirty="0" smtClean="0">
                <a:latin typeface="Telenor Font" pitchFamily="34" charset="0"/>
              </a:rPr>
              <a:t> Cisco </a:t>
            </a:r>
            <a:r>
              <a:rPr lang="nb-NO" sz="1400" dirty="0" err="1" smtClean="0">
                <a:latin typeface="Telenor Font" pitchFamily="34" charset="0"/>
              </a:rPr>
              <a:t>projections</a:t>
            </a:r>
            <a:r>
              <a:rPr lang="nb-NO" sz="1400" dirty="0" smtClean="0">
                <a:latin typeface="Telenor Font" pitchFamily="34" charset="0"/>
              </a:rPr>
              <a:t> </a:t>
            </a:r>
            <a:endParaRPr lang="nb-NO" sz="2400" dirty="0">
              <a:latin typeface="Telenor Font" pitchFamily="34" charset="0"/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08E97C-2C24-4054-BFE9-1A39ED7ABAE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00 Month 0000</a:t>
            </a:r>
            <a:endParaRPr lang="en-GB"/>
          </a:p>
        </p:txBody>
      </p:sp>
      <p:pic>
        <p:nvPicPr>
          <p:cNvPr id="7" name="Picture 4" descr="cisco traffic projec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772817"/>
            <a:ext cx="3847740" cy="3888432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4499992" y="476672"/>
            <a:ext cx="4139148" cy="5662209"/>
            <a:chOff x="4499992" y="476672"/>
            <a:chExt cx="4139148" cy="5662209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9992" y="1772816"/>
              <a:ext cx="4139148" cy="3960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ktangel 8"/>
            <p:cNvSpPr/>
            <p:nvPr/>
          </p:nvSpPr>
          <p:spPr>
            <a:xfrm>
              <a:off x="4788024" y="5877271"/>
              <a:ext cx="3600400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 eaLnBrk="0" hangingPunct="0">
                <a:spcBef>
                  <a:spcPct val="15000"/>
                </a:spcBef>
                <a:buClr>
                  <a:schemeClr val="bg1"/>
                </a:buClr>
              </a:pPr>
              <a:r>
                <a:rPr lang="nb-NO" sz="1100" dirty="0" err="1" smtClean="0"/>
                <a:t>Source</a:t>
              </a:r>
              <a:r>
                <a:rPr lang="nb-NO" sz="1100" dirty="0" smtClean="0"/>
                <a:t>: </a:t>
              </a:r>
              <a:r>
                <a:rPr lang="nb-NO" sz="1100" dirty="0" err="1" smtClean="0"/>
                <a:t>TeliaSonera</a:t>
              </a:r>
              <a:r>
                <a:rPr lang="nb-NO" sz="1100" dirty="0" smtClean="0"/>
                <a:t> International Carrier</a:t>
              </a:r>
              <a:endParaRPr lang="nb-NO" sz="1100" dirty="0"/>
            </a:p>
          </p:txBody>
        </p:sp>
        <p:sp>
          <p:nvSpPr>
            <p:cNvPr id="10" name="Tittel 1"/>
            <p:cNvSpPr txBox="1">
              <a:spLocks/>
            </p:cNvSpPr>
            <p:nvPr/>
          </p:nvSpPr>
          <p:spPr bwMode="auto">
            <a:xfrm>
              <a:off x="4932040" y="476672"/>
              <a:ext cx="3671639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sz="2000" kern="0" dirty="0" smtClean="0">
                  <a:latin typeface="Telenor Font" pitchFamily="34" charset="0"/>
                  <a:ea typeface="+mj-ea"/>
                  <a:cs typeface="+mj-cs"/>
                </a:rPr>
                <a:t>Internet </a:t>
              </a:r>
              <a:r>
                <a:rPr lang="nb-NO" sz="2000" kern="0" dirty="0" err="1" smtClean="0">
                  <a:latin typeface="Telenor Font" pitchFamily="34" charset="0"/>
                  <a:ea typeface="+mj-ea"/>
                  <a:cs typeface="+mj-cs"/>
                </a:rPr>
                <a:t>content</a:t>
              </a:r>
              <a:r>
                <a:rPr lang="nb-NO" sz="2000" kern="0" dirty="0" smtClean="0">
                  <a:latin typeface="Telenor Font" pitchFamily="34" charset="0"/>
                  <a:ea typeface="+mj-ea"/>
                  <a:cs typeface="+mj-cs"/>
                </a:rPr>
                <a:t> </a:t>
              </a:r>
              <a:r>
                <a:rPr lang="nb-NO" sz="2000" kern="0" dirty="0" err="1" smtClean="0">
                  <a:latin typeface="Telenor Font" pitchFamily="34" charset="0"/>
                  <a:ea typeface="+mj-ea"/>
                  <a:cs typeface="+mj-cs"/>
                </a:rPr>
                <a:t>development</a:t>
              </a:r>
              <a:endParaRPr lang="nb-NO" sz="2000" kern="0" dirty="0" smtClean="0">
                <a:latin typeface="Telenor Font" pitchFamily="34" charset="0"/>
                <a:ea typeface="+mj-ea"/>
                <a:cs typeface="+mj-cs"/>
              </a:endParaRPr>
            </a:p>
            <a:p>
              <a:pPr lvl="0" algn="l" eaLnBrk="0" hangingPunct="0">
                <a:spcBef>
                  <a:spcPct val="0"/>
                </a:spcBef>
              </a:pPr>
              <a:r>
                <a:rPr lang="nb-NO" sz="1600" dirty="0" smtClean="0">
                  <a:solidFill>
                    <a:schemeClr val="tx2"/>
                  </a:solidFill>
                  <a:latin typeface="Telenor Font" pitchFamily="34" charset="0"/>
                </a:rPr>
                <a:t>From Surf to Broadcast</a:t>
              </a:r>
              <a:endParaRPr kumimoji="0" lang="nb-NO" sz="1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lenor Font" pitchFamily="34" charset="0"/>
                <a:ea typeface="+mj-ea"/>
                <a:cs typeface="+mj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619672" y="2924944"/>
            <a:ext cx="5688632" cy="2088232"/>
          </a:xfrm>
        </p:spPr>
        <p:txBody>
          <a:bodyPr/>
          <a:lstStyle/>
          <a:p>
            <a:pPr algn="ctr"/>
            <a:r>
              <a:rPr lang="nb-NO" dirty="0" smtClean="0"/>
              <a:t>	</a:t>
            </a:r>
            <a:r>
              <a:rPr lang="nb-NO" sz="3600" dirty="0" err="1" smtClean="0">
                <a:latin typeface="Telenor Font" pitchFamily="34" charset="0"/>
              </a:rPr>
              <a:t>Thank</a:t>
            </a:r>
            <a:r>
              <a:rPr lang="nb-NO" sz="3600" dirty="0" smtClean="0">
                <a:latin typeface="Telenor Font" pitchFamily="34" charset="0"/>
              </a:rPr>
              <a:t> </a:t>
            </a:r>
            <a:r>
              <a:rPr lang="nb-NO" sz="3600" dirty="0" err="1" smtClean="0">
                <a:latin typeface="Telenor Font" pitchFamily="34" charset="0"/>
              </a:rPr>
              <a:t>you</a:t>
            </a:r>
            <a:r>
              <a:rPr lang="nb-NO" sz="3600" dirty="0" smtClean="0">
                <a:latin typeface="Telenor Font" pitchFamily="34" charset="0"/>
              </a:rPr>
              <a:t>!</a:t>
            </a:r>
            <a:endParaRPr lang="nb-NO" sz="3600" dirty="0">
              <a:latin typeface="Telenor Font" pitchFamily="34" charset="0"/>
            </a:endParaRPr>
          </a:p>
        </p:txBody>
      </p:sp>
      <p:pic>
        <p:nvPicPr>
          <p:cNvPr id="8" name="Picture 6" descr="78403919, Don Bishop /Brand X Pictu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11910"/>
            <a:ext cx="2627784" cy="35012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3491880" y="3501008"/>
            <a:ext cx="19880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 err="1" smtClean="0"/>
              <a:t>harald.krohg@telenor.com</a:t>
            </a:r>
            <a:endParaRPr lang="nb-NO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lenor_white_revised">
  <a:themeElements>
    <a:clrScheme name="Telenor_group_white_revised 1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9FF"/>
      </a:accent1>
      <a:accent2>
        <a:srgbClr val="A2AD00"/>
      </a:accent2>
      <a:accent3>
        <a:srgbClr val="FFFFFF"/>
      </a:accent3>
      <a:accent4>
        <a:srgbClr val="000000"/>
      </a:accent4>
      <a:accent5>
        <a:srgbClr val="AACAFF"/>
      </a:accent5>
      <a:accent6>
        <a:srgbClr val="929C00"/>
      </a:accent6>
      <a:hlink>
        <a:srgbClr val="DDD3AF"/>
      </a:hlink>
      <a:folHlink>
        <a:srgbClr val="825C26"/>
      </a:folHlink>
    </a:clrScheme>
    <a:fontScheme name="Telenor_group_white_revis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Telenor_group_white_revise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enor_group_white_revise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nor_group_white_revise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nor_group_white_revise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nor_group_white_revise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nor_group_white_revise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nor_group_white_revise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nor_group_white_revised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0D4BB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DE6D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nor_group_white_revised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CA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nor_group_white_revised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FF"/>
        </a:accent1>
        <a:accent2>
          <a:srgbClr val="A2AD00"/>
        </a:accent2>
        <a:accent3>
          <a:srgbClr val="FFFFFF"/>
        </a:accent3>
        <a:accent4>
          <a:srgbClr val="000000"/>
        </a:accent4>
        <a:accent5>
          <a:srgbClr val="AACAFF"/>
        </a:accent5>
        <a:accent6>
          <a:srgbClr val="929C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nor_group_white_revised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FF"/>
        </a:accent1>
        <a:accent2>
          <a:srgbClr val="A2AD00"/>
        </a:accent2>
        <a:accent3>
          <a:srgbClr val="FFFFFF"/>
        </a:accent3>
        <a:accent4>
          <a:srgbClr val="000000"/>
        </a:accent4>
        <a:accent5>
          <a:srgbClr val="AACAFF"/>
        </a:accent5>
        <a:accent6>
          <a:srgbClr val="929C00"/>
        </a:accent6>
        <a:hlink>
          <a:srgbClr val="DDD3AF"/>
        </a:hlink>
        <a:folHlink>
          <a:srgbClr val="825C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enor_group_white_revised 12">
        <a:dk1>
          <a:srgbClr val="000000"/>
        </a:dk1>
        <a:lt1>
          <a:srgbClr val="FFFFFF"/>
        </a:lt1>
        <a:dk2>
          <a:srgbClr val="FFFFFF"/>
        </a:dk2>
        <a:lt2>
          <a:srgbClr val="0099FF"/>
        </a:lt2>
        <a:accent1>
          <a:srgbClr val="FFFFFF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39750A29D3DE42BE84E4D51FEA8E42" ma:contentTypeVersion="0" ma:contentTypeDescription="Create a new document." ma:contentTypeScope="" ma:versionID="882b70a27cc4103c7038ccdbdf67f0d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44FE3C0-1DB6-4686-9BFB-AFD9799E74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C4E4902-E77D-424D-BB22-13F2F684FA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C8CA0F-9BE1-4A20-86EC-8085DD817F27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Telenor_white_revised</Template>
  <TotalTime>4239</TotalTime>
  <Words>82</Words>
  <Application>Microsoft Office PowerPoint</Application>
  <PresentationFormat>Skjermfremvisning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9" baseType="lpstr">
      <vt:lpstr>Arial</vt:lpstr>
      <vt:lpstr>Verdana</vt:lpstr>
      <vt:lpstr>Telenor Font</vt:lpstr>
      <vt:lpstr>Wingdings</vt:lpstr>
      <vt:lpstr>Telenor_white_revised</vt:lpstr>
      <vt:lpstr>Net neutrality conference - EP</vt:lpstr>
      <vt:lpstr>Telenor has supported the pragmatic Nordic approaches to Net neutrality   </vt:lpstr>
      <vt:lpstr>Internet traffic growth  CAGR fixed 40%; mobile 100% Telenor experiences growth in line with Cisco projections </vt:lpstr>
      <vt:lpstr>Lysbilde 4</vt:lpstr>
    </vt:vector>
  </TitlesOfParts>
  <Company>Telenor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page</dc:title>
  <dc:creator>Inger Johanne Luitjens</dc:creator>
  <cp:lastModifiedBy>t547843</cp:lastModifiedBy>
  <cp:revision>34</cp:revision>
  <dcterms:created xsi:type="dcterms:W3CDTF">2011-03-15T13:22:08Z</dcterms:created>
  <dcterms:modified xsi:type="dcterms:W3CDTF">2012-02-27T10:09:25Z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-248053125</vt:i4>
  </property>
  <property fmtid="{D5CDD505-2E9C-101B-9397-08002B2CF9AE}" pid="3" name="_NewReviewCycle">
    <vt:lpwstr/>
  </property>
  <property fmtid="{D5CDD505-2E9C-101B-9397-08002B2CF9AE}" pid="4" name="_EmailSubject">
    <vt:lpwstr>Foiler og manus</vt:lpwstr>
  </property>
  <property fmtid="{D5CDD505-2E9C-101B-9397-08002B2CF9AE}" pid="5" name="_AuthorEmail">
    <vt:lpwstr>Harald.Krohg@telenor.com</vt:lpwstr>
  </property>
  <property fmtid="{D5CDD505-2E9C-101B-9397-08002B2CF9AE}" pid="6" name="_AuthorEmailDisplayName">
    <vt:lpwstr>Krohg Harald (Wholesale and regulatory)</vt:lpwstr>
  </property>
  <property fmtid="{D5CDD505-2E9C-101B-9397-08002B2CF9AE}" pid="7" name="_PreviousAdHocReviewCycleID">
    <vt:i4>-1715864519</vt:i4>
  </property>
  <property fmtid="{D5CDD505-2E9C-101B-9397-08002B2CF9AE}" pid="8" name="ContentTypeId">
    <vt:lpwstr>0x0101006E39750A29D3DE42BE84E4D51FEA8E42</vt:lpwstr>
  </property>
</Properties>
</file>